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5"/>
  </p:notesMasterIdLst>
  <p:sldIdLst>
    <p:sldId id="256" r:id="rId2"/>
    <p:sldId id="322" r:id="rId3"/>
    <p:sldId id="332" r:id="rId4"/>
    <p:sldId id="307" r:id="rId5"/>
    <p:sldId id="416" r:id="rId6"/>
    <p:sldId id="417" r:id="rId7"/>
    <p:sldId id="408" r:id="rId8"/>
    <p:sldId id="415" r:id="rId9"/>
    <p:sldId id="418" r:id="rId10"/>
    <p:sldId id="412" r:id="rId11"/>
    <p:sldId id="413" r:id="rId12"/>
    <p:sldId id="339" r:id="rId13"/>
    <p:sldId id="356" r:id="rId14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521415D9-36F7-43E2-AB2F-B90AF26B5E84}">
      <p14:sectionLst xmlns:p14="http://schemas.microsoft.com/office/powerpoint/2010/main">
        <p14:section name="Default Section" id="{B983C2F9-DA17-4D61-8764-21DD396D1D5C}">
          <p14:sldIdLst>
            <p14:sldId id="256"/>
            <p14:sldId id="322"/>
            <p14:sldId id="332"/>
            <p14:sldId id="307"/>
            <p14:sldId id="416"/>
            <p14:sldId id="417"/>
          </p14:sldIdLst>
        </p14:section>
        <p14:section name="Untitled Section" id="{0F7F80BD-564E-4984-804D-23FE383673B1}">
          <p14:sldIdLst>
            <p14:sldId id="408"/>
            <p14:sldId id="415"/>
            <p14:sldId id="418"/>
            <p14:sldId id="412"/>
            <p14:sldId id="413"/>
          </p14:sldIdLst>
        </p14:section>
        <p14:section name="Untitled Section" id="{A0B7D670-564B-42FD-B555-77148C055FC0}">
          <p14:sldIdLst/>
        </p14:section>
        <p14:section name="Untitled Section" id="{359DE3C2-0419-4768-92D6-58AAF4476E38}">
          <p14:sldIdLst/>
        </p14:section>
        <p14:section name="Untitled Section" id="{86382D29-5044-4DD6-BA6C-5A394ECD69CF}">
          <p14:sldIdLst>
            <p14:sldId id="339"/>
            <p14:sldId id="3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87621" autoAdjust="0"/>
  </p:normalViewPr>
  <p:slideViewPr>
    <p:cSldViewPr>
      <p:cViewPr varScale="1">
        <p:scale>
          <a:sx n="64" d="100"/>
          <a:sy n="64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926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515100" cy="68580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2D569CC5-2387-4681-B4A1-84B7C16F8BE1}" type="datetime1">
              <a:rPr lang="en-US" smtClean="0">
                <a:solidFill>
                  <a:srgbClr val="FFFFFF"/>
                </a:solidFill>
              </a:rPr>
              <a:t>8/15/2013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  <a:extLst/>
          </a:lstStyle>
          <a:p>
            <a:pPr algn="r"/>
            <a:r>
              <a:rPr lang="en-US" smtClean="0">
                <a:solidFill>
                  <a:schemeClr val="tx2"/>
                </a:solidFill>
              </a:rPr>
              <a:t>2013 Warren Wang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3124200"/>
            <a:ext cx="6477000" cy="2717800"/>
          </a:xfr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0070C0"/>
                </a:solidFill>
                <a:latin typeface="+mn-lt"/>
                <a:ea typeface="Microsoft JhengHei" pitchFamily="34" charset="-12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Microsoft JhengHei" pitchFamily="34" charset="-120"/>
              </a:defRPr>
            </a:lvl1pPr>
            <a:lvl2pPr>
              <a:buSzPct val="100000"/>
              <a:defRPr sz="2400" b="0">
                <a:latin typeface="Calibri" pitchFamily="34" charset="0"/>
                <a:ea typeface="Microsoft JhengHei" pitchFamily="34" charset="-120"/>
                <a:cs typeface="Calibri" pitchFamily="34" charset="0"/>
              </a:defRPr>
            </a:lvl2pPr>
            <a:lvl3pPr>
              <a:defRPr sz="2200" b="0">
                <a:latin typeface="Calibri" pitchFamily="34" charset="0"/>
                <a:ea typeface="DFKai-SB" pitchFamily="65" charset="-120"/>
                <a:cs typeface="Calibri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9748D-1BD7-4056-A0AF-26AEC8EB01AB}" type="datetime1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81400" y="6324600"/>
            <a:ext cx="2209800" cy="329184"/>
          </a:xfrm>
        </p:spPr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DF90-D74F-448A-9270-37C35C2F0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353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A741B9-6275-4203-A4FB-2798C6A411E0}" type="datetime1">
              <a:rPr lang="en-US" smtClean="0"/>
              <a:t>8/15/2013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803400"/>
            <a:ext cx="8153400" cy="436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63DDAF-13C5-43FB-989E-37BA09F6CEF3}" type="datetime1">
              <a:rPr lang="en-US" smtClean="0"/>
              <a:t>8/15/2013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2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803403"/>
            <a:ext cx="3886200" cy="4358165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803401"/>
            <a:ext cx="3886200" cy="4358167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9C03071C-D39C-4733-94A2-365FB0E2599D}" type="datetime1">
              <a:rPr lang="en-US" smtClean="0"/>
              <a:t>8/15/2013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7480"/>
            <a:ext cx="8153400" cy="134112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559757"/>
            <a:ext cx="3886200" cy="35052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559757"/>
            <a:ext cx="3886200" cy="35052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A04A2956-9503-44F6-B987-BD6FAD628299}" type="datetime1">
              <a:rPr lang="en-US" smtClean="0"/>
              <a:t>8/15/2013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816383"/>
            <a:ext cx="3886200" cy="707136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816383"/>
            <a:ext cx="3886200" cy="707136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4C3432-F1AC-4BA7-8B5F-FF837FCAB746}" type="datetime1">
              <a:rPr lang="en-US" smtClean="0"/>
              <a:t>8/15/2013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0189CA-CA78-4C04-B78E-14C33578DE4E}" type="datetime1">
              <a:rPr lang="en-US" smtClean="0"/>
              <a:t>8/15/2013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 Warren Wang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7480"/>
            <a:ext cx="8153400" cy="1341120"/>
          </a:xfrm>
        </p:spPr>
        <p:txBody>
          <a:bodyPr anchor="b"/>
          <a:lstStyle>
            <a:lvl1pPr algn="l">
              <a:buNone/>
              <a:defRPr sz="42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61946-6869-41BD-A835-608A21875168}" type="datetime1">
              <a:rPr lang="en-US" smtClean="0"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05000"/>
            <a:ext cx="1600200" cy="41656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905000"/>
            <a:ext cx="6400800" cy="42672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4559808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89520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724400"/>
            <a:ext cx="7315200" cy="6096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extLst/>
          </a:lstStyle>
          <a:p>
            <a:fld id="{AE2CCA1E-20B5-41CE-A16F-7FF29A920081}" type="datetime1">
              <a:rPr lang="en-US" smtClean="0"/>
              <a:t>8/15/2013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9"/>
          </a:xfrm>
        </p:spPr>
        <p:txBody>
          <a:bodyPr rtlCol="0"/>
          <a:lstStyle>
            <a:lvl1pPr>
              <a:defRPr sz="2800"/>
            </a:lvl1pPr>
            <a:extLst/>
          </a:lstStyle>
          <a:p>
            <a:pPr algn="ctr"/>
            <a:fld id="{8F82E0A0-C266-4798-8C8F-B9F91E9DA37E}" type="slidenum">
              <a:rPr lang="en-US" sz="28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>
            <a:extLst/>
          </a:lstStyle>
          <a:p>
            <a:r>
              <a:rPr lang="en-US" smtClean="0"/>
              <a:t>2013 Warren Wang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803400"/>
            <a:ext cx="8153400" cy="432308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  <a:extLst/>
          </a:lstStyle>
          <a:p>
            <a:fld id="{EA19EEB4-FD35-477E-9341-120807F0FB21}" type="datetime1">
              <a:rPr lang="en-US" smtClean="0"/>
              <a:t>8/15/2013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4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  <a:extLst/>
          </a:lstStyle>
          <a:p>
            <a:pPr algn="r"/>
            <a:r>
              <a:rPr lang="en-US" sz="1400" smtClean="0">
                <a:solidFill>
                  <a:schemeClr val="tx2"/>
                </a:solidFill>
              </a:rPr>
              <a:t>2013 Warren Wang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460227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505947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505947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498011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57480"/>
            <a:ext cx="8153400" cy="134112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9" r:id="rId10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1371600" y="1676400"/>
            <a:ext cx="6553200" cy="2667000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zh-TW" altLang="en-US" sz="3600" dirty="0" smtClean="0">
                <a:solidFill>
                  <a:schemeClr val="tx1"/>
                </a:solidFill>
              </a:rPr>
              <a:t>路加福音</a:t>
            </a:r>
            <a:r>
              <a:rPr lang="en-US" altLang="zh-TW" sz="3600" dirty="0" smtClean="0">
                <a:solidFill>
                  <a:schemeClr val="tx1"/>
                </a:solidFill>
              </a:rPr>
              <a:t> #13</a:t>
            </a:r>
            <a:r>
              <a:rPr lang="zh-TW" altLang="en-US" sz="3600" dirty="0" smtClean="0">
                <a:solidFill>
                  <a:schemeClr val="tx1"/>
                </a:solidFill>
              </a:rPr>
              <a:t>：醫治與赦罪的主</a:t>
            </a:r>
            <a:r>
              <a:rPr lang="en-US" altLang="zh-TW" sz="3600" dirty="0" smtClean="0">
                <a:solidFill>
                  <a:schemeClr val="tx1"/>
                </a:solidFill>
              </a:rPr>
              <a:t> </a:t>
            </a:r>
            <a:br>
              <a:rPr lang="en-US" altLang="zh-TW" sz="3600" dirty="0" smtClean="0">
                <a:solidFill>
                  <a:schemeClr val="tx1"/>
                </a:solidFill>
              </a:rPr>
            </a:br>
            <a:r>
              <a:rPr lang="en-US" altLang="zh-TW" sz="2700" dirty="0" smtClean="0">
                <a:solidFill>
                  <a:schemeClr val="tx1"/>
                </a:solidFill>
              </a:rPr>
              <a:t>the lord who heals and forgives</a:t>
            </a:r>
            <a:br>
              <a:rPr lang="en-US" altLang="zh-TW" sz="2700" dirty="0" smtClean="0">
                <a:solidFill>
                  <a:schemeClr val="tx1"/>
                </a:solidFill>
              </a:rPr>
            </a:br>
            <a:r>
              <a:rPr lang="en-US" altLang="zh-TW" sz="3100" dirty="0" smtClean="0">
                <a:solidFill>
                  <a:schemeClr val="tx1"/>
                </a:solidFill>
              </a:rPr>
              <a:t/>
            </a:r>
            <a:br>
              <a:rPr lang="en-US" altLang="zh-TW" sz="3100" dirty="0" smtClean="0">
                <a:solidFill>
                  <a:schemeClr val="tx1"/>
                </a:solidFill>
              </a:rPr>
            </a:br>
            <a:r>
              <a:rPr lang="zh-TW" altLang="en-US" sz="3600" dirty="0" smtClean="0">
                <a:solidFill>
                  <a:schemeClr val="tx1"/>
                </a:solidFill>
              </a:rPr>
              <a:t>經文：路</a:t>
            </a:r>
            <a:r>
              <a:rPr lang="en-US" altLang="zh-TW" sz="3600" dirty="0" smtClean="0">
                <a:solidFill>
                  <a:schemeClr val="tx1"/>
                </a:solidFill>
              </a:rPr>
              <a:t> 5:12-26</a:t>
            </a:r>
            <a:br>
              <a:rPr lang="en-US" altLang="zh-TW" sz="3600" dirty="0" smtClean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sz="2000" dirty="0" smtClean="0"/>
              <a:t>CBCWLA, by Pastor Warren Wang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61722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2013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耶穌醫治癱子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讀經：路加</a:t>
            </a:r>
            <a:r>
              <a:rPr lang="en-US" altLang="zh-TW" dirty="0" smtClean="0"/>
              <a:t> 5:17-26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癱子之所以能夠得到醫治，是因為有些人排除困難，堅持要將他帶到耶穌面前。請說說你對這些人的感想：</a:t>
            </a:r>
            <a:endParaRPr lang="en-US" altLang="zh-TW" dirty="0" smtClean="0"/>
          </a:p>
          <a:p>
            <a:r>
              <a:rPr lang="zh-TW" altLang="en-US" dirty="0" smtClean="0"/>
              <a:t>這些人將癱子從屋頂縋下來，「正在耶穌面前」。你帶領一個人，通常是將他帶到教會，帶到團契，還是帶到耶穌面前？</a:t>
            </a:r>
            <a:endParaRPr lang="en-US" altLang="zh-TW" dirty="0" smtClean="0"/>
          </a:p>
          <a:p>
            <a:r>
              <a:rPr lang="zh-TW" altLang="en-US" dirty="0" smtClean="0"/>
              <a:t>「赦罪」與「使</a:t>
            </a:r>
            <a:r>
              <a:rPr lang="zh-TW" altLang="en-US" dirty="0" smtClean="0"/>
              <a:t>癱子行</a:t>
            </a:r>
            <a:r>
              <a:rPr lang="zh-TW" altLang="en-US" dirty="0" smtClean="0"/>
              <a:t>走」，</a:t>
            </a:r>
            <a:r>
              <a:rPr lang="zh-TW" altLang="en-US" dirty="0" smtClean="0"/>
              <a:t>哪一樣更容易？請說說你的看法：</a:t>
            </a:r>
            <a:endParaRPr lang="en-US" altLang="zh-TW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1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dirty="0"/>
              <a:t>文士和法利賽</a:t>
            </a:r>
            <a:r>
              <a:rPr lang="zh-TW" altLang="en-US" dirty="0" smtClean="0"/>
              <a:t>人說出了一個正確的看法：「除了神以外，誰能赦罪呢？」因此之故，當耶穌說出「但要叫你們知道，人子在地上有赦罪的權柄」這句話時，你對耶穌有何認識？</a:t>
            </a:r>
            <a:endParaRPr lang="en-US" altLang="zh-TW" dirty="0" smtClean="0"/>
          </a:p>
          <a:p>
            <a:r>
              <a:rPr lang="zh-TW" altLang="en-US" dirty="0" smtClean="0"/>
              <a:t>每個基督徒在成為基督徒之前，都經過「知罪、認罪、赦罪」的過程。若有慕道友問你：為何我要認罪？為何信耶穌就可以罪得赦免？你會如何回答？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1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194" y="1905000"/>
            <a:ext cx="8001000" cy="4495800"/>
          </a:xfrm>
        </p:spPr>
        <p:txBody>
          <a:bodyPr>
            <a:normAutofit lnSpcReduction="10000"/>
          </a:bodyPr>
          <a:lstStyle/>
          <a:p>
            <a:pPr marL="788670" lvl="1" indent="-514350">
              <a:buFont typeface="+mj-lt"/>
              <a:buAutoNum type="alphaUcPeriod"/>
            </a:pPr>
            <a:r>
              <a:rPr lang="en-US" altLang="zh-TW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Admit </a:t>
            </a:r>
            <a:r>
              <a:rPr lang="zh-TW" altLang="en-US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承認</a:t>
            </a:r>
            <a:r>
              <a:rPr lang="zh-TW" altLang="en-US" sz="2800" b="0" dirty="0" smtClean="0">
                <a:solidFill>
                  <a:schemeClr val="tx2"/>
                </a:solidFill>
                <a:latin typeface="+mn-ea"/>
                <a:ea typeface="+mn-ea"/>
              </a:rPr>
              <a:t>：</a:t>
            </a:r>
            <a:r>
              <a:rPr lang="zh-TW" altLang="en-US" sz="2800" b="0" dirty="0" smtClean="0">
                <a:latin typeface="+mn-ea"/>
                <a:ea typeface="+mn-ea"/>
              </a:rPr>
              <a:t>以謙卑的心，向神承認自己乃是一個罪人。「</a:t>
            </a:r>
            <a:r>
              <a:rPr lang="zh-TW" altLang="en-US" sz="2800" dirty="0" smtClean="0">
                <a:ea typeface="DFKai-SB" pitchFamily="65" charset="-120"/>
              </a:rPr>
              <a:t>因</a:t>
            </a:r>
            <a:r>
              <a:rPr lang="zh-TW" altLang="en-US" sz="2800" dirty="0">
                <a:ea typeface="DFKai-SB" pitchFamily="65" charset="-120"/>
              </a:rPr>
              <a:t>為世人都犯了罪，虧缺了神的榮耀</a:t>
            </a:r>
            <a:r>
              <a:rPr lang="zh-TW" altLang="en-US" sz="2800" dirty="0" smtClean="0">
                <a:ea typeface="DFKai-SB" pitchFamily="65" charset="-120"/>
              </a:rPr>
              <a:t>。」（</a:t>
            </a:r>
            <a:r>
              <a:rPr lang="zh-TW" altLang="en-US" sz="2800" dirty="0">
                <a:ea typeface="DFKai-SB" pitchFamily="65" charset="-120"/>
              </a:rPr>
              <a:t>羅</a:t>
            </a:r>
            <a:r>
              <a:rPr lang="en-US" altLang="zh-TW" sz="2800" dirty="0">
                <a:ea typeface="DFKai-SB" pitchFamily="65" charset="-120"/>
              </a:rPr>
              <a:t> 3:23</a:t>
            </a:r>
            <a:r>
              <a:rPr lang="zh-TW" altLang="en-US" sz="2800" dirty="0" smtClean="0">
                <a:ea typeface="DFKai-SB" pitchFamily="65" charset="-120"/>
              </a:rPr>
              <a:t>）</a:t>
            </a:r>
            <a:endParaRPr lang="en-US" altLang="zh-TW" sz="2800" b="0" dirty="0" smtClean="0">
              <a:latin typeface="+mn-ea"/>
              <a:ea typeface="+mn-ea"/>
            </a:endParaRPr>
          </a:p>
          <a:p>
            <a:pPr marL="788670" lvl="1" indent="-514350">
              <a:buFont typeface="+mj-lt"/>
              <a:buAutoNum type="alphaUcPeriod"/>
            </a:pPr>
            <a:r>
              <a:rPr lang="en-US" altLang="zh-TW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Believe </a:t>
            </a:r>
            <a:r>
              <a:rPr lang="zh-TW" altLang="en-US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相信</a:t>
            </a:r>
            <a:r>
              <a:rPr lang="zh-TW" altLang="en-US" sz="2800" b="0" dirty="0" smtClean="0">
                <a:solidFill>
                  <a:schemeClr val="tx2"/>
                </a:solidFill>
                <a:latin typeface="+mn-ea"/>
                <a:ea typeface="+mn-ea"/>
              </a:rPr>
              <a:t>：</a:t>
            </a:r>
            <a:r>
              <a:rPr lang="zh-TW" altLang="en-US" sz="2800" b="0" dirty="0" smtClean="0">
                <a:latin typeface="+mn-ea"/>
                <a:ea typeface="+mn-ea"/>
              </a:rPr>
              <a:t>相信耶穌並他釘十字架，使你因信耶穌而被神稱義。「</a:t>
            </a:r>
            <a:r>
              <a:rPr lang="zh-TW" altLang="en-US" sz="2800" dirty="0" smtClean="0">
                <a:ea typeface="DFKai-SB" pitchFamily="65" charset="-120"/>
              </a:rPr>
              <a:t>就</a:t>
            </a:r>
            <a:r>
              <a:rPr lang="zh-TW" altLang="en-US" sz="2800" dirty="0">
                <a:ea typeface="DFKai-SB" pitchFamily="65" charset="-120"/>
              </a:rPr>
              <a:t>是神的義，因信耶穌基督加給一切相信的人，並沒有分別</a:t>
            </a:r>
            <a:r>
              <a:rPr lang="zh-TW" altLang="en-US" sz="2800" dirty="0" smtClean="0">
                <a:ea typeface="DFKai-SB" pitchFamily="65" charset="-120"/>
              </a:rPr>
              <a:t>。」（</a:t>
            </a:r>
            <a:r>
              <a:rPr lang="zh-TW" altLang="en-US" sz="2800" dirty="0">
                <a:ea typeface="DFKai-SB" pitchFamily="65" charset="-120"/>
              </a:rPr>
              <a:t>羅 </a:t>
            </a:r>
            <a:r>
              <a:rPr lang="en-US" altLang="zh-TW" sz="2800" dirty="0" smtClean="0">
                <a:ea typeface="DFKai-SB" pitchFamily="65" charset="-120"/>
              </a:rPr>
              <a:t>3:22</a:t>
            </a:r>
            <a:r>
              <a:rPr lang="zh-TW" altLang="en-US" sz="2800" dirty="0" smtClean="0">
                <a:ea typeface="DFKai-SB" pitchFamily="65" charset="-120"/>
              </a:rPr>
              <a:t>）</a:t>
            </a:r>
            <a:endParaRPr lang="en-US" altLang="zh-TW" sz="2800" b="0" dirty="0" smtClean="0">
              <a:latin typeface="+mn-ea"/>
              <a:ea typeface="+mn-ea"/>
            </a:endParaRPr>
          </a:p>
          <a:p>
            <a:pPr marL="788670" lvl="1" indent="-514350">
              <a:buFont typeface="+mj-lt"/>
              <a:buAutoNum type="alphaUcPeriod"/>
            </a:pPr>
            <a:r>
              <a:rPr lang="en-US" altLang="zh-TW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Confess </a:t>
            </a:r>
            <a:r>
              <a:rPr lang="zh-TW" altLang="en-US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宣告</a:t>
            </a:r>
            <a:r>
              <a:rPr lang="zh-TW" altLang="en-US" sz="2800" dirty="0" smtClean="0">
                <a:solidFill>
                  <a:schemeClr val="tx2"/>
                </a:solidFill>
                <a:latin typeface="+mn-ea"/>
                <a:ea typeface="+mn-ea"/>
              </a:rPr>
              <a:t>：</a:t>
            </a:r>
            <a:r>
              <a:rPr lang="zh-TW" altLang="en-US" sz="2800" b="0" dirty="0" smtClean="0">
                <a:latin typeface="+mn-ea"/>
                <a:ea typeface="+mn-ea"/>
              </a:rPr>
              <a:t>藉著祈禱來宣告你的信心，將</a:t>
            </a:r>
            <a:r>
              <a:rPr lang="zh-TW" altLang="en-US" sz="2800" b="0" dirty="0" smtClean="0">
                <a:latin typeface="+mn-ea"/>
              </a:rPr>
              <a:t>耶穌接到</a:t>
            </a:r>
            <a:r>
              <a:rPr lang="zh-TW" altLang="en-US" sz="2800" b="0" dirty="0">
                <a:latin typeface="+mn-ea"/>
              </a:rPr>
              <a:t>心中</a:t>
            </a:r>
            <a:r>
              <a:rPr lang="zh-TW" altLang="en-US" sz="2800" b="0" dirty="0" smtClean="0">
                <a:latin typeface="+mn-ea"/>
              </a:rPr>
              <a:t>，使他成</a:t>
            </a:r>
            <a:r>
              <a:rPr lang="zh-TW" altLang="en-US" sz="2800" b="0" dirty="0">
                <a:latin typeface="+mn-ea"/>
              </a:rPr>
              <a:t>為你的救主與生命之</a:t>
            </a:r>
            <a:r>
              <a:rPr lang="zh-TW" altLang="en-US" sz="2800" b="0" dirty="0" smtClean="0">
                <a:latin typeface="+mn-ea"/>
              </a:rPr>
              <a:t>主。「</a:t>
            </a:r>
            <a:r>
              <a:rPr lang="zh-TW" altLang="en-US" sz="2800" dirty="0" smtClean="0">
                <a:ea typeface="DFKai-SB" pitchFamily="65" charset="-120"/>
              </a:rPr>
              <a:t>你</a:t>
            </a:r>
            <a:r>
              <a:rPr lang="zh-TW" altLang="en-US" sz="2800" dirty="0">
                <a:ea typeface="DFKai-SB" pitchFamily="65" charset="-120"/>
              </a:rPr>
              <a:t>若口裡認耶穌為主，心裡信神叫他從死裡復活，就必得救</a:t>
            </a:r>
            <a:r>
              <a:rPr lang="zh-TW" altLang="en-US" sz="2800" dirty="0" smtClean="0">
                <a:ea typeface="DFKai-SB" pitchFamily="65" charset="-120"/>
              </a:rPr>
              <a:t>。」（</a:t>
            </a:r>
            <a:r>
              <a:rPr lang="zh-TW" altLang="en-US" sz="2800" dirty="0">
                <a:ea typeface="DFKai-SB" pitchFamily="65" charset="-120"/>
              </a:rPr>
              <a:t>羅馬書</a:t>
            </a:r>
            <a:r>
              <a:rPr lang="en-US" altLang="zh-TW" sz="2800" dirty="0">
                <a:ea typeface="DFKai-SB" pitchFamily="65" charset="-120"/>
              </a:rPr>
              <a:t> </a:t>
            </a:r>
            <a:r>
              <a:rPr lang="en-US" altLang="zh-TW" sz="2800" dirty="0" smtClean="0">
                <a:ea typeface="DFKai-SB" pitchFamily="65" charset="-120"/>
              </a:rPr>
              <a:t>10:9</a:t>
            </a:r>
            <a:r>
              <a:rPr lang="zh-TW" altLang="en-US" sz="2800" dirty="0" smtClean="0">
                <a:ea typeface="DFKai-SB" pitchFamily="65" charset="-120"/>
              </a:rPr>
              <a:t>）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2013 Warren Wang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85800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0070C0"/>
                </a:solidFill>
              </a:rPr>
              <a:t>如何得救</a:t>
            </a:r>
            <a:r>
              <a:rPr lang="en-US" altLang="zh-TW" sz="3200" b="1" dirty="0" smtClean="0">
                <a:solidFill>
                  <a:srgbClr val="0070C0"/>
                </a:solidFill>
              </a:rPr>
              <a:t> How to be saved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4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pPr marL="788670" lvl="1" indent="-514350">
              <a:buFont typeface="Wingdings" pitchFamily="2" charset="2"/>
              <a:buChar char="§"/>
            </a:pPr>
            <a:r>
              <a:rPr lang="zh-TW" altLang="en-US" sz="3200" b="1" dirty="0"/>
              <a:t>信</a:t>
            </a:r>
            <a:r>
              <a:rPr lang="zh-TW" altLang="en-US" sz="3200" b="1" dirty="0" smtClean="0"/>
              <a:t>主之後所當做的四件事情：</a:t>
            </a:r>
            <a:endParaRPr lang="en-US" altLang="zh-TW" sz="3200" b="1" dirty="0" smtClean="0"/>
          </a:p>
          <a:p>
            <a:pPr marL="788670" lvl="1" indent="-514350">
              <a:buFont typeface="+mj-lt"/>
              <a:buAutoNum type="arabicPeriod"/>
            </a:pPr>
            <a:r>
              <a:rPr lang="zh-TW" altLang="en-US" sz="3200" b="0" dirty="0" smtClean="0"/>
              <a:t>接受浸禮，歸入基督的名下。</a:t>
            </a:r>
            <a:endParaRPr lang="en-US" altLang="zh-TW" sz="3200" b="0" dirty="0" smtClean="0"/>
          </a:p>
          <a:p>
            <a:pPr marL="788670" lvl="1" indent="-514350">
              <a:buFont typeface="+mj-lt"/>
              <a:buAutoNum type="arabicPeriod"/>
            </a:pPr>
            <a:r>
              <a:rPr lang="zh-TW" altLang="en-US" sz="3200" b="0" dirty="0" smtClean="0"/>
              <a:t>將主日分別為聖，敬拜神。</a:t>
            </a:r>
            <a:endParaRPr lang="en-US" altLang="zh-TW" sz="3200" b="0" dirty="0" smtClean="0"/>
          </a:p>
          <a:p>
            <a:pPr marL="788670" lvl="1" indent="-514350">
              <a:buFont typeface="+mj-lt"/>
              <a:buAutoNum type="arabicPeriod"/>
            </a:pPr>
            <a:r>
              <a:rPr lang="zh-TW" altLang="en-US" sz="3200" b="0" dirty="0" smtClean="0"/>
              <a:t>研</a:t>
            </a:r>
            <a:r>
              <a:rPr lang="zh-TW" altLang="en-US" sz="3200" b="0" dirty="0"/>
              <a:t>讀聖經</a:t>
            </a:r>
            <a:r>
              <a:rPr lang="zh-TW" altLang="en-US" sz="3200" b="0" dirty="0" smtClean="0"/>
              <a:t>，靈命得著餵養。</a:t>
            </a:r>
            <a:endParaRPr lang="en-US" altLang="zh-TW" sz="3200" b="0" dirty="0" smtClean="0"/>
          </a:p>
          <a:p>
            <a:pPr marL="788670" lvl="1" indent="-514350">
              <a:buFont typeface="+mj-lt"/>
              <a:buAutoNum type="arabicPeriod"/>
            </a:pPr>
            <a:r>
              <a:rPr lang="zh-TW" altLang="en-US" sz="3200" b="0" dirty="0" smtClean="0"/>
              <a:t>過團契生活，彼此相愛。</a:t>
            </a:r>
            <a:endParaRPr lang="en-US" sz="32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2013 Warren Wang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6096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0070C0"/>
                </a:solidFill>
                <a:latin typeface="Calibri" pitchFamily="34" charset="0"/>
              </a:rPr>
              <a:t>信主之後 </a:t>
            </a:r>
            <a:r>
              <a:rPr lang="en-US" altLang="zh-TW" sz="3200" b="1" dirty="0" smtClean="0">
                <a:solidFill>
                  <a:srgbClr val="0070C0"/>
                </a:solidFill>
                <a:latin typeface="Calibri" pitchFamily="34" charset="0"/>
              </a:rPr>
              <a:t>After </a:t>
            </a:r>
            <a:r>
              <a:rPr lang="en-US" altLang="zh-TW" sz="3200" b="1" smtClean="0">
                <a:solidFill>
                  <a:srgbClr val="0070C0"/>
                </a:solidFill>
                <a:latin typeface="Calibri" pitchFamily="34" charset="0"/>
              </a:rPr>
              <a:t>you</a:t>
            </a:r>
            <a:r>
              <a:rPr lang="en-US" altLang="zh-TW" sz="3200" b="1" smtClean="0">
                <a:solidFill>
                  <a:srgbClr val="0070C0"/>
                </a:solidFill>
                <a:latin typeface="Calibri" pitchFamily="34" charset="0"/>
              </a:rPr>
              <a:t>’ve received</a:t>
            </a:r>
            <a:r>
              <a:rPr lang="en-US" altLang="zh-TW" sz="3200" b="1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altLang="zh-TW" sz="3200" b="1" dirty="0" smtClean="0">
                <a:solidFill>
                  <a:srgbClr val="0070C0"/>
                </a:solidFill>
                <a:latin typeface="Calibri" pitchFamily="34" charset="0"/>
              </a:rPr>
              <a:t>Jesus as Lord</a:t>
            </a:r>
            <a:endParaRPr lang="en-US" sz="3200" b="1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96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查經者的信念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>
                <a:latin typeface="Arial" pitchFamily="34" charset="0"/>
                <a:ea typeface="DFKai-SB" pitchFamily="65" charset="-120"/>
                <a:cs typeface="Arial" pitchFamily="34" charset="0"/>
              </a:rPr>
              <a:t>聖經都是神所默示</a:t>
            </a:r>
            <a:r>
              <a:rPr lang="zh-TW" altLang="en-US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的，</a:t>
            </a:r>
            <a:r>
              <a:rPr lang="zh-TW" altLang="en-US" sz="3200" dirty="0">
                <a:latin typeface="Arial" pitchFamily="34" charset="0"/>
                <a:ea typeface="DFKai-SB" pitchFamily="65" charset="-120"/>
                <a:cs typeface="Arial" pitchFamily="34" charset="0"/>
              </a:rPr>
              <a:t>於教訓、督責、使人歸正、教導人學義都是有益的</a:t>
            </a:r>
            <a:r>
              <a:rPr lang="zh-TW" altLang="en-US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，叫</a:t>
            </a:r>
            <a:r>
              <a:rPr lang="zh-TW" altLang="en-US" sz="3200" dirty="0">
                <a:latin typeface="Arial" pitchFamily="34" charset="0"/>
                <a:ea typeface="DFKai-SB" pitchFamily="65" charset="-120"/>
                <a:cs typeface="Arial" pitchFamily="34" charset="0"/>
              </a:rPr>
              <a:t>屬神的人得以完全，預備行各樣的善事</a:t>
            </a:r>
            <a:r>
              <a:rPr lang="zh-TW" altLang="en-US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。　 （提摩太後書</a:t>
            </a:r>
            <a:r>
              <a:rPr lang="en-US" altLang="zh-TW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3:16-17</a:t>
            </a:r>
            <a:r>
              <a:rPr lang="zh-TW" altLang="en-US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）</a:t>
            </a:r>
            <a:endParaRPr lang="en-US" sz="3200" dirty="0">
              <a:latin typeface="Arial" pitchFamily="34" charset="0"/>
              <a:ea typeface="DFKai-SB" pitchFamily="65" charset="-12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46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 marL="788670" lvl="1" indent="-514350">
              <a:buFont typeface="+mj-lt"/>
              <a:buAutoNum type="arabicParenR"/>
            </a:pPr>
            <a:r>
              <a:rPr lang="zh-TW" altLang="en-US" sz="2800" u="sng" dirty="0" smtClean="0"/>
              <a:t>路 </a:t>
            </a:r>
            <a:r>
              <a:rPr lang="en-US" altLang="zh-TW" sz="2800" u="sng" dirty="0" smtClean="0"/>
              <a:t>19:10</a:t>
            </a:r>
            <a:r>
              <a:rPr lang="zh-TW" altLang="en-US" sz="2800" dirty="0" smtClean="0"/>
              <a:t>：</a:t>
            </a:r>
            <a:r>
              <a:rPr lang="zh-TW" altLang="en-US" sz="2800" dirty="0" smtClean="0">
                <a:latin typeface="DFKai-SB" pitchFamily="65" charset="-120"/>
                <a:ea typeface="DFKai-SB" pitchFamily="65" charset="-120"/>
              </a:rPr>
              <a:t>人子來，為要尋找、拯救失喪的人</a:t>
            </a:r>
            <a:r>
              <a:rPr lang="zh-TW" altLang="en-US" sz="2800" dirty="0" smtClean="0"/>
              <a:t>。</a:t>
            </a:r>
            <a:r>
              <a:rPr lang="en-US" sz="2800" dirty="0"/>
              <a:t>For the Son of Man came to seek and to save the lost</a:t>
            </a:r>
            <a:r>
              <a:rPr lang="en-US" sz="2800" dirty="0" smtClean="0"/>
              <a:t>. (</a:t>
            </a:r>
            <a:r>
              <a:rPr lang="en-US" sz="2800" i="1" dirty="0" smtClean="0"/>
              <a:t>NIV)</a:t>
            </a:r>
            <a:endParaRPr lang="en-US" altLang="zh-TW" sz="2800" i="1" dirty="0" smtClean="0"/>
          </a:p>
          <a:p>
            <a:pPr marL="788670" lvl="1" indent="-514350">
              <a:buFont typeface="+mj-lt"/>
              <a:buAutoNum type="arabicParenR"/>
            </a:pPr>
            <a:r>
              <a:rPr lang="zh-TW" altLang="en-US" sz="2800" u="sng" dirty="0" smtClean="0"/>
              <a:t>路 </a:t>
            </a:r>
            <a:r>
              <a:rPr lang="en-US" altLang="zh-TW" sz="2800" u="sng" dirty="0" smtClean="0"/>
              <a:t>9:23</a:t>
            </a:r>
            <a:r>
              <a:rPr lang="zh-TW" altLang="en-US" sz="2800" dirty="0" smtClean="0"/>
              <a:t>：</a:t>
            </a:r>
            <a:r>
              <a:rPr lang="zh-TW" altLang="en-US" sz="2800" dirty="0" smtClean="0">
                <a:latin typeface="DFKai-SB" pitchFamily="65" charset="-120"/>
                <a:ea typeface="DFKai-SB" pitchFamily="65" charset="-120"/>
              </a:rPr>
              <a:t>耶穌又對眾人說，若有人要跟從我，就當捨己，天天背起他的十字架，來跟從我</a:t>
            </a:r>
            <a:r>
              <a:rPr lang="zh-TW" altLang="en-US" sz="2800" dirty="0" smtClean="0"/>
              <a:t>。    </a:t>
            </a:r>
            <a:r>
              <a:rPr lang="en-US" sz="2800" dirty="0"/>
              <a:t>Then he said to them all: “Whoever wants to be my disciple must deny themselves and take up their cross daily and follow me</a:t>
            </a:r>
            <a:r>
              <a:rPr lang="en-US" sz="2800" dirty="0" smtClean="0"/>
              <a:t>.” </a:t>
            </a:r>
            <a:r>
              <a:rPr lang="en-US" sz="2800" i="1" dirty="0" smtClean="0"/>
              <a:t>(NIV)</a:t>
            </a:r>
            <a:endParaRPr lang="en-US" sz="28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62000" y="6858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rgbClr val="0070C0"/>
                </a:solidFill>
                <a:latin typeface="+mn-ea"/>
              </a:rPr>
              <a:t>路加福音的金句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31863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經文觀察，路 </a:t>
            </a:r>
            <a:r>
              <a:rPr lang="en-US" altLang="zh-TW" dirty="0" smtClean="0"/>
              <a:t>5:12-26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803400"/>
            <a:ext cx="8302752" cy="4902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zh-TW" altLang="en-US" sz="2800" dirty="0" smtClean="0">
                <a:latin typeface="+mn-ea"/>
                <a:ea typeface="+mn-ea"/>
                <a:sym typeface="Wingdings" pitchFamily="2" charset="2"/>
              </a:rPr>
              <a:t>觀</a:t>
            </a:r>
            <a:r>
              <a:rPr lang="zh-TW" altLang="en-US" sz="2800" dirty="0">
                <a:latin typeface="+mn-ea"/>
                <a:ea typeface="+mn-ea"/>
                <a:sym typeface="Wingdings" pitchFamily="2" charset="2"/>
              </a:rPr>
              <a:t>察</a:t>
            </a:r>
            <a:r>
              <a:rPr lang="zh-TW" altLang="en-US" sz="2800" dirty="0" smtClean="0">
                <a:latin typeface="+mn-ea"/>
                <a:ea typeface="+mn-ea"/>
                <a:sym typeface="Wingdings" pitchFamily="2" charset="2"/>
              </a:rPr>
              <a:t>題：</a:t>
            </a:r>
            <a:endParaRPr lang="en-US" altLang="zh-TW" sz="2800" dirty="0" smtClean="0">
              <a:latin typeface="+mn-ea"/>
              <a:ea typeface="+mn-ea"/>
              <a:sym typeface="Wingdings" pitchFamily="2" charset="2"/>
            </a:endParaRPr>
          </a:p>
          <a:p>
            <a:pPr marL="457200" indent="-457200">
              <a:buSzPct val="90000"/>
              <a:buFont typeface="+mj-lt"/>
              <a:buAutoNum type="arabicPeriod"/>
            </a:pPr>
            <a:r>
              <a:rPr lang="en-US" altLang="zh-TW" sz="2400" b="1" u="sng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How</a:t>
            </a:r>
            <a:r>
              <a:rPr lang="en-US" altLang="zh-TW" sz="2400" b="1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:</a:t>
            </a:r>
            <a:r>
              <a:rPr lang="en-US" altLang="zh-TW" sz="2400" dirty="0" smtClean="0">
                <a:latin typeface="+mn-ea"/>
                <a:sym typeface="Wingdings" pitchFamily="2" charset="2"/>
              </a:rPr>
              <a:t> </a:t>
            </a:r>
            <a:r>
              <a:rPr lang="zh-TW" altLang="en-US" sz="2400" dirty="0" smtClean="0">
                <a:latin typeface="+mn-ea"/>
                <a:sym typeface="Wingdings" pitchFamily="2" charset="2"/>
              </a:rPr>
              <a:t>耶穌如何醫治大痲瘋的患者？</a:t>
            </a:r>
            <a:endParaRPr lang="en-US" altLang="zh-TW" sz="2400" dirty="0">
              <a:latin typeface="+mn-ea"/>
              <a:sym typeface="Wingdings" pitchFamily="2" charset="2"/>
            </a:endParaRPr>
          </a:p>
          <a:p>
            <a:pPr marL="457200" indent="-457200">
              <a:buSzPct val="90000"/>
              <a:buFont typeface="+mj-lt"/>
              <a:buAutoNum type="arabicPeriod"/>
            </a:pPr>
            <a:r>
              <a:rPr lang="en-US" altLang="zh-TW" sz="2400" b="1" u="sng" dirty="0" smtClean="0">
                <a:solidFill>
                  <a:srgbClr val="0070C0"/>
                </a:solidFill>
                <a:latin typeface="+mn-ea"/>
                <a:ea typeface="+mn-ea"/>
                <a:sym typeface="Wingdings" pitchFamily="2" charset="2"/>
              </a:rPr>
              <a:t>What</a:t>
            </a:r>
            <a:r>
              <a:rPr lang="en-US" altLang="zh-TW" sz="2400" b="1" dirty="0" smtClean="0">
                <a:solidFill>
                  <a:srgbClr val="0070C0"/>
                </a:solidFill>
                <a:latin typeface="+mn-ea"/>
                <a:ea typeface="+mn-ea"/>
                <a:sym typeface="Wingdings" pitchFamily="2" charset="2"/>
              </a:rPr>
              <a:t>:</a:t>
            </a:r>
            <a:r>
              <a:rPr lang="en-US" altLang="zh-TW" sz="2400" dirty="0" smtClean="0">
                <a:latin typeface="+mn-ea"/>
                <a:ea typeface="+mn-ea"/>
                <a:sym typeface="Wingdings" pitchFamily="2" charset="2"/>
              </a:rPr>
              <a:t> </a:t>
            </a:r>
            <a:r>
              <a:rPr lang="zh-TW" altLang="en-US" sz="2400" dirty="0" smtClean="0">
                <a:latin typeface="+mn-ea"/>
                <a:ea typeface="+mn-ea"/>
                <a:sym typeface="Wingdings" pitchFamily="2" charset="2"/>
              </a:rPr>
              <a:t>治癒之後，耶穌叫大痲瘋的患者去做甚麼事？</a:t>
            </a:r>
            <a:endParaRPr lang="en-US" altLang="zh-TW" sz="2400" dirty="0" smtClean="0">
              <a:latin typeface="+mn-ea"/>
              <a:ea typeface="+mn-ea"/>
              <a:sym typeface="Wingdings" pitchFamily="2" charset="2"/>
            </a:endParaRPr>
          </a:p>
          <a:p>
            <a:pPr marL="457200" indent="-457200">
              <a:buSzPct val="90000"/>
              <a:buFont typeface="+mj-lt"/>
              <a:buAutoNum type="arabicPeriod"/>
            </a:pPr>
            <a:r>
              <a:rPr lang="en-US" altLang="zh-TW" sz="2400" b="1" u="sng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Where</a:t>
            </a:r>
            <a:r>
              <a:rPr lang="en-US" altLang="zh-TW" sz="2400" b="1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: </a:t>
            </a:r>
            <a:r>
              <a:rPr lang="zh-TW" altLang="en-US" sz="2400" dirty="0" smtClean="0">
                <a:latin typeface="+mn-ea"/>
                <a:sym typeface="Wingdings" pitchFamily="2" charset="2"/>
              </a:rPr>
              <a:t>極多的人來找耶穌，耶穌卻去了哪裡？</a:t>
            </a:r>
            <a:endParaRPr lang="en-US" altLang="zh-TW" sz="2400" dirty="0">
              <a:latin typeface="+mn-ea"/>
              <a:sym typeface="Wingdings" pitchFamily="2" charset="2"/>
            </a:endParaRPr>
          </a:p>
          <a:p>
            <a:pPr marL="457200" indent="-457200">
              <a:buSzPct val="90000"/>
              <a:buFont typeface="+mj-lt"/>
              <a:buAutoNum type="arabicPeriod"/>
            </a:pPr>
            <a:r>
              <a:rPr lang="en-US" altLang="zh-TW" sz="2400" b="1" u="sng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Who</a:t>
            </a:r>
            <a:r>
              <a:rPr lang="en-US" altLang="zh-TW" sz="2400" b="1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:</a:t>
            </a:r>
            <a:r>
              <a:rPr lang="en-US" altLang="zh-TW" sz="2400" dirty="0" smtClean="0">
                <a:latin typeface="+mn-ea"/>
                <a:sym typeface="Wingdings" pitchFamily="2" charset="2"/>
              </a:rPr>
              <a:t> </a:t>
            </a:r>
            <a:r>
              <a:rPr lang="zh-TW" altLang="en-US" sz="2400" dirty="0" smtClean="0">
                <a:latin typeface="+mn-ea"/>
                <a:sym typeface="Wingdings" pitchFamily="2" charset="2"/>
              </a:rPr>
              <a:t>癱子自己不會走路，誰幫助他來到耶穌面前？</a:t>
            </a:r>
            <a:endParaRPr lang="en-US" altLang="zh-TW" sz="2400" dirty="0">
              <a:latin typeface="+mn-ea"/>
              <a:sym typeface="Wingdings" pitchFamily="2" charset="2"/>
            </a:endParaRPr>
          </a:p>
          <a:p>
            <a:pPr marL="457200" indent="-457200">
              <a:buSzPct val="90000"/>
              <a:buFont typeface="+mj-lt"/>
              <a:buAutoNum type="arabicPeriod"/>
            </a:pPr>
            <a:r>
              <a:rPr lang="en-US" altLang="zh-TW" sz="2400" b="1" u="sng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Why</a:t>
            </a:r>
            <a:r>
              <a:rPr lang="en-US" altLang="zh-TW" sz="2400" b="1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: </a:t>
            </a:r>
            <a:r>
              <a:rPr lang="zh-TW" altLang="en-US" sz="2400" dirty="0" smtClean="0">
                <a:latin typeface="+mn-ea"/>
                <a:sym typeface="Wingdings" pitchFamily="2" charset="2"/>
              </a:rPr>
              <a:t>耶穌為何對癱子說「你的罪赦了」？</a:t>
            </a:r>
            <a:endParaRPr lang="en-US" altLang="zh-TW" sz="2400" dirty="0" smtClean="0">
              <a:latin typeface="+mn-ea"/>
              <a:sym typeface="Wingdings" pitchFamily="2" charset="2"/>
            </a:endParaRPr>
          </a:p>
          <a:p>
            <a:pPr marL="457200" indent="-457200">
              <a:buSzPct val="90000"/>
              <a:buFont typeface="+mj-lt"/>
              <a:buAutoNum type="arabicPeriod"/>
            </a:pPr>
            <a:r>
              <a:rPr lang="en-US" altLang="zh-TW" sz="2400" b="1" u="sng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Which</a:t>
            </a:r>
            <a:r>
              <a:rPr lang="en-US" altLang="zh-TW" sz="2400" b="1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:</a:t>
            </a:r>
            <a:r>
              <a:rPr lang="en-US" altLang="zh-TW" sz="2400" dirty="0" smtClean="0">
                <a:latin typeface="+mn-ea"/>
                <a:sym typeface="Wingdings" pitchFamily="2" charset="2"/>
              </a:rPr>
              <a:t> </a:t>
            </a:r>
            <a:r>
              <a:rPr lang="zh-TW" altLang="en-US" sz="2400" dirty="0" smtClean="0">
                <a:latin typeface="+mn-ea"/>
                <a:sym typeface="Wingdings" pitchFamily="2" charset="2"/>
              </a:rPr>
              <a:t>耶穌問法利賽人「兩件事情之中哪一件容易」。請問是哪兩件事？</a:t>
            </a:r>
            <a:endParaRPr lang="en-US" altLang="zh-TW" dirty="0" smtClean="0">
              <a:latin typeface="+mn-ea"/>
              <a:ea typeface="+mn-ea"/>
              <a:sym typeface="Wingdings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2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附錄：觀察的重要性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en-US" dirty="0" smtClean="0"/>
              <a:t>讀聖經最重要的步驟就是觀察，以恭敬而審慎的態度仔細閱讀這段經文的內容。一次沒讀懂就讀第二次，第三次</a:t>
            </a:r>
            <a:r>
              <a:rPr lang="en-US" altLang="zh-TW" dirty="0" smtClean="0"/>
              <a:t>…</a:t>
            </a:r>
            <a:r>
              <a:rPr lang="zh-TW" altLang="en-US" dirty="0" smtClean="0"/>
              <a:t>，直到得著經文所要傳達的信息。</a:t>
            </a:r>
            <a:endParaRPr lang="en-US" altLang="zh-TW" dirty="0" smtClean="0"/>
          </a:p>
          <a:p>
            <a:r>
              <a:rPr lang="zh-TW" altLang="en-US" dirty="0" smtClean="0"/>
              <a:t>一般人的毛病是讀經太馬虎、太隨意，略讀一遍就急著要說話，要發表意見。這樣子的人就算查了一輩子的經，也讀不好聖經。</a:t>
            </a:r>
            <a:endParaRPr lang="en-US" altLang="zh-TW" dirty="0" smtClean="0"/>
          </a:p>
          <a:p>
            <a:r>
              <a:rPr lang="zh-TW" altLang="en-US" dirty="0"/>
              <a:t>聖</a:t>
            </a:r>
            <a:r>
              <a:rPr lang="zh-TW" altLang="en-US" dirty="0" smtClean="0"/>
              <a:t>經是神的話語，觀察經文就是聽神說話。神說話的時候我們應當注意，應當上心。神的話語不上心，不肯聽神說話而只顧著自己說話的人，他在屬靈的事上是沒有前途的。</a:t>
            </a:r>
            <a:endParaRPr lang="en-US" altLang="zh-TW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896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一群不聽話的孩子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一群長大的孩子，約好了每週回家去看父親。父親看到他們回家，內心很喜悅，正要開口說話，孩子們卻已經興高采烈地彼此談論起來。父親幾次想要插進去，都被他們打斷。</a:t>
            </a:r>
            <a:endParaRPr lang="en-US" altLang="zh-TW" dirty="0" smtClean="0"/>
          </a:p>
          <a:p>
            <a:r>
              <a:rPr lang="zh-TW" altLang="en-US" dirty="0"/>
              <a:t>時間到了</a:t>
            </a:r>
            <a:r>
              <a:rPr lang="zh-TW" altLang="en-US" dirty="0" smtClean="0"/>
              <a:t>，孩子們結束了這次的談論，很有禮貌地向父親一鞠躬，約好了下週再來。父親心中嘆口氣，盼望他們下週來了能夠聽他說話。</a:t>
            </a:r>
            <a:endParaRPr lang="en-US" altLang="zh-TW" dirty="0" smtClean="0"/>
          </a:p>
          <a:p>
            <a:r>
              <a:rPr lang="zh-TW" altLang="en-US" dirty="0" smtClean="0"/>
              <a:t>你們的查經是否像以上的情景？還是你們是一群聽話的孩子？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373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耶穌醫治長大痲瘋的人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讀經：路加</a:t>
            </a:r>
            <a:r>
              <a:rPr lang="en-US" altLang="zh-TW" dirty="0" smtClean="0"/>
              <a:t> 5:12-16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經文說「有人滿身長了大痲瘋」。在耶穌的時代，一個長大痲瘋的人是如何生活的？請分享：</a:t>
            </a:r>
            <a:endParaRPr lang="en-US" altLang="zh-TW" dirty="0" smtClean="0"/>
          </a:p>
          <a:p>
            <a:r>
              <a:rPr lang="zh-TW" altLang="en-US" dirty="0" smtClean="0"/>
              <a:t>耶穌只要說句話就可以醫治他，但卻刻意地去伸手摸他。對於一個大痲瘋的患者，這樣的觸摸有何意義？從耶穌的方法，你對耶穌有何認識？</a:t>
            </a:r>
            <a:endParaRPr lang="en-US" altLang="zh-TW" dirty="0" smtClean="0"/>
          </a:p>
          <a:p>
            <a:r>
              <a:rPr lang="zh-TW" altLang="en-US" dirty="0"/>
              <a:t>耶</a:t>
            </a:r>
            <a:r>
              <a:rPr lang="zh-TW" altLang="en-US" dirty="0" smtClean="0"/>
              <a:t>穌治好了他的大痲瘋，為何還要叫他去給祭司看，並且獻上禮物（祭物）對眾人做證據？目的何在？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6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耶穌的名聲傳揚出去，有極多的人來找他。耶穌卻退到曠野去禱告，為甚麼？</a:t>
            </a:r>
            <a:endParaRPr lang="en-US" altLang="zh-TW" dirty="0" smtClean="0"/>
          </a:p>
          <a:p>
            <a:r>
              <a:rPr lang="zh-TW" altLang="en-US" dirty="0" smtClean="0"/>
              <a:t>基</a:t>
            </a:r>
            <a:r>
              <a:rPr lang="zh-TW" altLang="en-US" dirty="0" smtClean="0"/>
              <a:t>督</a:t>
            </a:r>
            <a:r>
              <a:rPr lang="zh-TW" altLang="en-US" dirty="0" smtClean="0"/>
              <a:t>徒為何要禱告？事奉的基督徒為何更需要禱告？請</a:t>
            </a:r>
            <a:r>
              <a:rPr lang="zh-TW" altLang="en-US" dirty="0" smtClean="0"/>
              <a:t>分享</a:t>
            </a:r>
            <a:r>
              <a:rPr lang="zh-TW" altLang="en-US" dirty="0" smtClean="0"/>
              <a:t>：</a:t>
            </a:r>
            <a:endParaRPr lang="en-US" altLang="zh-TW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0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大痲瘋不但是身體上的疾病，更是心靈上的疾病，患病者與人隔絕，生活於孤獨痛苦之中。在這個科技日漸發達的時代，社會上的「孤獨隔離者」卻日漸增多。你的身邊有這樣的人嗎？</a:t>
            </a:r>
            <a:endParaRPr lang="en-US" altLang="zh-TW" dirty="0"/>
          </a:p>
          <a:p>
            <a:r>
              <a:rPr lang="zh-TW" altLang="en-US" dirty="0"/>
              <a:t>「充滿愛心的基督徒團契」乃是醫治孤獨隔離的良藥。你認為，你的團契如何可以幫助這些人？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6409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 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1618</Words>
  <Application>Microsoft Office PowerPoint</Application>
  <PresentationFormat>On-screen Show (4:3)</PresentationFormat>
  <Paragraphs>63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Widescreen Presentation</vt:lpstr>
      <vt:lpstr>路加福音 #13：醫治與赦罪的主  the lord who heals and forgives  經文：路 5:12-26 </vt:lpstr>
      <vt:lpstr>查經者的信念</vt:lpstr>
      <vt:lpstr>PowerPoint Presentation</vt:lpstr>
      <vt:lpstr>經文觀察，路 5:12-26</vt:lpstr>
      <vt:lpstr>附錄：觀察的重要性</vt:lpstr>
      <vt:lpstr>一群不聽話的孩子</vt:lpstr>
      <vt:lpstr>耶穌醫治長大痲瘋的人</vt:lpstr>
      <vt:lpstr>PowerPoint Presentation</vt:lpstr>
      <vt:lpstr>PowerPoint Presentation</vt:lpstr>
      <vt:lpstr>耶穌醫治癱子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2012-07-10T12:41:16Z</dcterms:created>
  <dcterms:modified xsi:type="dcterms:W3CDTF">2013-08-15T16:57:06Z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