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December 12,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December 12,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December 12,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December 12,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December 12,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December 12, 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December 12, 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December 12, 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December 12, 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December 12, 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December 12, 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December 12, 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Enter the </a:t>
            </a:r>
            <a:r>
              <a:rPr lang="en-US" dirty="0" smtClean="0"/>
              <a:t>Kingdom</a:t>
            </a:r>
            <a:br>
              <a:rPr lang="en-US" dirty="0" smtClean="0"/>
            </a:br>
            <a:r>
              <a:rPr lang="zh-TW" altLang="en-US" dirty="0" smtClean="0"/>
              <a:t>當進神的國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Luke 13:18-30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0431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D2533C"/>
                </a:solidFill>
              </a:rPr>
              <a:t>如何得救</a:t>
            </a:r>
            <a:r>
              <a:rPr lang="en-US" altLang="zh-TW" sz="3600" b="1" dirty="0">
                <a:solidFill>
                  <a:srgbClr val="D2533C"/>
                </a:solidFill>
              </a:rPr>
              <a:t> </a:t>
            </a:r>
            <a:r>
              <a:rPr lang="en-US" altLang="zh-TW" sz="3600" dirty="0">
                <a:solidFill>
                  <a:srgbClr val="D2533C"/>
                </a:solidFill>
              </a:rPr>
              <a:t>How to be </a:t>
            </a:r>
            <a:r>
              <a:rPr lang="en-US" altLang="zh-TW" sz="3600" dirty="0" smtClean="0">
                <a:solidFill>
                  <a:srgbClr val="D2533C"/>
                </a:solidFill>
              </a:rPr>
              <a:t>saved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88670" lvl="1" indent="-514350">
              <a:buFont typeface="+mj-lt"/>
              <a:buAutoNum type="alphaUcPeriod"/>
            </a:pPr>
            <a:r>
              <a:rPr lang="en-US" altLang="zh-TW" sz="2600" b="1" u="sng" dirty="0">
                <a:solidFill>
                  <a:srgbClr val="79463D"/>
                </a:solidFill>
                <a:latin typeface="+mn-ea"/>
              </a:rPr>
              <a:t>Admit </a:t>
            </a:r>
            <a:r>
              <a:rPr lang="zh-TW" altLang="en-US" sz="2600" b="1" u="sng" dirty="0">
                <a:solidFill>
                  <a:srgbClr val="79463D"/>
                </a:solidFill>
                <a:latin typeface="+mn-ea"/>
              </a:rPr>
              <a:t>承認</a:t>
            </a:r>
            <a:r>
              <a:rPr lang="zh-TW" altLang="en-US" sz="2600" dirty="0">
                <a:solidFill>
                  <a:srgbClr val="79463D"/>
                </a:solidFill>
                <a:latin typeface="+mn-ea"/>
              </a:rPr>
              <a:t>：</a:t>
            </a:r>
            <a:r>
              <a:rPr lang="zh-TW" altLang="en-US" sz="2600" dirty="0">
                <a:latin typeface="+mn-ea"/>
              </a:rPr>
              <a:t>以謙卑的心，向神承認自己乃是一個罪人。「</a:t>
            </a:r>
            <a:r>
              <a:rPr lang="zh-TW" altLang="en-US" sz="2600" dirty="0">
                <a:ea typeface="DFKai-SB" pitchFamily="65" charset="-120"/>
              </a:rPr>
              <a:t>因為世人都犯了罪，虧缺了神的榮耀。」（羅</a:t>
            </a:r>
            <a:r>
              <a:rPr lang="en-US" altLang="zh-TW" sz="2600" dirty="0">
                <a:ea typeface="DFKai-SB" pitchFamily="65" charset="-120"/>
              </a:rPr>
              <a:t> 3:23</a:t>
            </a:r>
            <a:r>
              <a:rPr lang="zh-TW" altLang="en-US" sz="2600" dirty="0">
                <a:ea typeface="DFKai-SB" pitchFamily="65" charset="-120"/>
              </a:rPr>
              <a:t>）</a:t>
            </a:r>
            <a:endParaRPr lang="en-US" altLang="zh-TW" sz="2600" dirty="0">
              <a:latin typeface="+mn-ea"/>
            </a:endParaRPr>
          </a:p>
          <a:p>
            <a:pPr marL="788670" lvl="1" indent="-514350">
              <a:buFont typeface="+mj-lt"/>
              <a:buAutoNum type="alphaUcPeriod"/>
            </a:pPr>
            <a:r>
              <a:rPr lang="en-US" altLang="zh-TW" sz="2600" b="1" u="sng" dirty="0">
                <a:solidFill>
                  <a:schemeClr val="accent6"/>
                </a:solidFill>
                <a:latin typeface="+mn-ea"/>
              </a:rPr>
              <a:t>Believe </a:t>
            </a:r>
            <a:r>
              <a:rPr lang="zh-TW" altLang="en-US" sz="2600" b="1" u="sng" dirty="0">
                <a:solidFill>
                  <a:schemeClr val="accent6"/>
                </a:solidFill>
                <a:latin typeface="+mn-ea"/>
              </a:rPr>
              <a:t>相信</a:t>
            </a:r>
            <a:r>
              <a:rPr lang="zh-TW" altLang="en-US" sz="2600" dirty="0">
                <a:solidFill>
                  <a:schemeClr val="accent6"/>
                </a:solidFill>
                <a:latin typeface="+mn-ea"/>
              </a:rPr>
              <a:t>：</a:t>
            </a:r>
            <a:r>
              <a:rPr lang="zh-TW" altLang="en-US" sz="2600" dirty="0">
                <a:latin typeface="+mn-ea"/>
              </a:rPr>
              <a:t>相信耶穌並他釘十字架，使你因信耶穌而被神稱義。「</a:t>
            </a:r>
            <a:r>
              <a:rPr lang="zh-TW" altLang="en-US" sz="2600" dirty="0">
                <a:ea typeface="DFKai-SB" pitchFamily="65" charset="-120"/>
              </a:rPr>
              <a:t>就是神的義，因信耶穌基督加給一切相信的人，並沒有分別。」（羅 </a:t>
            </a:r>
            <a:r>
              <a:rPr lang="en-US" altLang="zh-TW" sz="2600" dirty="0">
                <a:ea typeface="DFKai-SB" pitchFamily="65" charset="-120"/>
              </a:rPr>
              <a:t>3:22</a:t>
            </a:r>
            <a:r>
              <a:rPr lang="zh-TW" altLang="en-US" sz="2600" dirty="0">
                <a:ea typeface="DFKai-SB" pitchFamily="65" charset="-120"/>
              </a:rPr>
              <a:t>）</a:t>
            </a:r>
            <a:endParaRPr lang="en-US" altLang="zh-TW" sz="2600" dirty="0">
              <a:latin typeface="+mn-ea"/>
            </a:endParaRPr>
          </a:p>
          <a:p>
            <a:pPr marL="788670" lvl="1" indent="-514350">
              <a:buFont typeface="+mj-lt"/>
              <a:buAutoNum type="alphaUcPeriod"/>
            </a:pPr>
            <a:r>
              <a:rPr lang="en-US" altLang="zh-TW" sz="2600" b="1" u="sng" dirty="0">
                <a:solidFill>
                  <a:srgbClr val="79463D"/>
                </a:solidFill>
                <a:latin typeface="+mn-ea"/>
              </a:rPr>
              <a:t>Confess </a:t>
            </a:r>
            <a:r>
              <a:rPr lang="zh-TW" altLang="en-US" sz="2600" b="1" u="sng" dirty="0">
                <a:solidFill>
                  <a:srgbClr val="79463D"/>
                </a:solidFill>
                <a:latin typeface="+mn-ea"/>
              </a:rPr>
              <a:t>宣告</a:t>
            </a:r>
            <a:r>
              <a:rPr lang="zh-TW" altLang="en-US" sz="2600" dirty="0">
                <a:solidFill>
                  <a:srgbClr val="79463D"/>
                </a:solidFill>
                <a:latin typeface="+mn-ea"/>
              </a:rPr>
              <a:t>：</a:t>
            </a:r>
            <a:r>
              <a:rPr lang="zh-TW" altLang="en-US" sz="2600" dirty="0">
                <a:latin typeface="+mn-ea"/>
              </a:rPr>
              <a:t>藉著祈禱來宣告你的信心，將耶穌接到心中，使他成為你的救主與生命之主。「</a:t>
            </a:r>
            <a:r>
              <a:rPr lang="zh-TW" altLang="en-US" sz="2600" dirty="0">
                <a:ea typeface="DFKai-SB" pitchFamily="65" charset="-120"/>
              </a:rPr>
              <a:t>你若口裡認耶穌為主，心裡信神叫他從死裡復活，就必得救。」（羅馬書</a:t>
            </a:r>
            <a:r>
              <a:rPr lang="en-US" altLang="zh-TW" sz="2600" dirty="0">
                <a:ea typeface="DFKai-SB" pitchFamily="65" charset="-120"/>
              </a:rPr>
              <a:t> 10:9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93745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3400" b="1" dirty="0">
                <a:latin typeface="Calibri" pitchFamily="34" charset="0"/>
              </a:rPr>
              <a:t>信主之後 </a:t>
            </a:r>
            <a:r>
              <a:rPr lang="en-US" altLang="zh-TW" sz="3400" dirty="0">
                <a:latin typeface="Calibri" pitchFamily="34" charset="0"/>
              </a:rPr>
              <a:t>After you’ve received Jesus as </a:t>
            </a:r>
            <a:r>
              <a:rPr lang="en-US" altLang="zh-TW" sz="3400" dirty="0" smtClean="0">
                <a:latin typeface="Calibri" pitchFamily="34" charset="0"/>
              </a:rPr>
              <a:t>Lord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88670" lvl="1" indent="-514350">
              <a:buFont typeface="Wingdings" pitchFamily="2" charset="2"/>
              <a:buChar char="§"/>
            </a:pPr>
            <a:r>
              <a:rPr lang="zh-TW" altLang="en-US" sz="3200" b="1" dirty="0"/>
              <a:t>信主之後所當做的四件事情：</a:t>
            </a:r>
            <a:endParaRPr lang="en-US" altLang="zh-TW" sz="3200" b="1" dirty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dirty="0"/>
              <a:t>接受浸禮，歸入基督的名下。</a:t>
            </a:r>
            <a:endParaRPr lang="en-US" altLang="zh-TW" sz="3200" dirty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dirty="0"/>
              <a:t>將主日分別為聖，敬拜神。</a:t>
            </a:r>
            <a:endParaRPr lang="en-US" altLang="zh-TW" sz="3200" dirty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dirty="0"/>
              <a:t>研讀聖經，靈命得著餵養。</a:t>
            </a:r>
            <a:endParaRPr lang="en-US" altLang="zh-TW" sz="3200" dirty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dirty="0"/>
              <a:t>過團契生活，彼此相愛。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192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查經者的信念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Arial" pitchFamily="34" charset="0"/>
                <a:ea typeface="DFKai-SB" pitchFamily="65" charset="-120"/>
                <a:cs typeface="Arial" pitchFamily="34" charset="0"/>
              </a:rPr>
              <a:t>聖經都是神所默示的，於教訓、督責、使人歸正、教導人學義都是有益的，叫屬神的人得以完全，預備行各樣的善事。　 （提摩太後書</a:t>
            </a:r>
            <a:r>
              <a:rPr lang="en-US" altLang="zh-TW" dirty="0">
                <a:latin typeface="Arial" pitchFamily="34" charset="0"/>
                <a:ea typeface="DFKai-SB" pitchFamily="65" charset="-120"/>
                <a:cs typeface="Arial" pitchFamily="34" charset="0"/>
              </a:rPr>
              <a:t>3:16-17</a:t>
            </a:r>
            <a:r>
              <a:rPr lang="zh-TW" altLang="en-US" dirty="0">
                <a:latin typeface="Arial" pitchFamily="34" charset="0"/>
                <a:ea typeface="DFKai-SB" pitchFamily="65" charset="-120"/>
                <a:cs typeface="Arial" pitchFamily="34" charset="0"/>
              </a:rPr>
              <a:t>）</a:t>
            </a:r>
            <a:endParaRPr lang="en-US" dirty="0">
              <a:latin typeface="Arial" pitchFamily="34" charset="0"/>
              <a:ea typeface="DFKai-SB" pitchFamily="65" charset="-12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168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latin typeface="+mn-ea"/>
              </a:rPr>
              <a:t>路加福音的金句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88670" lvl="1" indent="-514350">
              <a:buFont typeface="+mj-lt"/>
              <a:buAutoNum type="arabicParenR"/>
            </a:pPr>
            <a:r>
              <a:rPr lang="zh-TW" altLang="en-US" sz="2800" u="sng" dirty="0"/>
              <a:t>路 </a:t>
            </a:r>
            <a:r>
              <a:rPr lang="en-US" altLang="zh-TW" sz="2800" u="sng" dirty="0"/>
              <a:t>19:10</a:t>
            </a:r>
            <a:r>
              <a:rPr lang="zh-TW" altLang="en-US" sz="2800" dirty="0"/>
              <a:t>：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人子來，為要尋找、拯救失喪的人</a:t>
            </a:r>
            <a:r>
              <a:rPr lang="zh-TW" altLang="en-US" sz="2800" dirty="0"/>
              <a:t>。</a:t>
            </a:r>
            <a:r>
              <a:rPr lang="en-US" sz="2800" dirty="0"/>
              <a:t>For the Son of Man came to seek and to save the lost. (</a:t>
            </a:r>
            <a:r>
              <a:rPr lang="en-US" sz="2800" i="1" dirty="0"/>
              <a:t>NIV)</a:t>
            </a:r>
            <a:endParaRPr lang="en-US" altLang="zh-TW" sz="2800" i="1" dirty="0"/>
          </a:p>
          <a:p>
            <a:pPr marL="788670" lvl="1" indent="-514350">
              <a:buFont typeface="+mj-lt"/>
              <a:buAutoNum type="arabicParenR"/>
            </a:pPr>
            <a:r>
              <a:rPr lang="zh-TW" altLang="en-US" sz="2800" u="sng" dirty="0"/>
              <a:t>路 </a:t>
            </a:r>
            <a:r>
              <a:rPr lang="en-US" altLang="zh-TW" sz="2800" u="sng" dirty="0"/>
              <a:t>9:23</a:t>
            </a:r>
            <a:r>
              <a:rPr lang="zh-TW" altLang="en-US" sz="2800" dirty="0"/>
              <a:t>：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耶穌又對眾人說，若有人要跟從我，就當捨己，天天背起他的十字架，來跟從我</a:t>
            </a:r>
            <a:r>
              <a:rPr lang="zh-TW" altLang="en-US" sz="2800" dirty="0"/>
              <a:t>。    </a:t>
            </a:r>
            <a:r>
              <a:rPr lang="en-US" sz="2800" dirty="0"/>
              <a:t>Then he said to them all: “Whoever wants to be my disciple must deny themselves and take up their cross daily and follow me.” </a:t>
            </a:r>
            <a:r>
              <a:rPr lang="en-US" sz="2800" i="1" dirty="0"/>
              <a:t>(NIV)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5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經文觀察，路 </a:t>
            </a:r>
            <a:r>
              <a:rPr lang="en-US" altLang="zh-TW" dirty="0" smtClean="0"/>
              <a:t>13:18-30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+mn-ea"/>
                <a:sym typeface="Wingdings" pitchFamily="2" charset="2"/>
              </a:rPr>
              <a:t>觀察題</a:t>
            </a:r>
            <a:r>
              <a:rPr lang="zh-TW" altLang="en-US" dirty="0" smtClean="0">
                <a:latin typeface="+mn-ea"/>
                <a:sym typeface="Wingdings" pitchFamily="2" charset="2"/>
              </a:rPr>
              <a:t>：</a:t>
            </a:r>
            <a:endParaRPr lang="en-US" altLang="zh-TW" dirty="0" smtClean="0">
              <a:sym typeface="Wingdings" pitchFamily="2" charset="2"/>
            </a:endParaRPr>
          </a:p>
          <a:p>
            <a:pPr lvl="1"/>
            <a:r>
              <a:rPr lang="en-US" altLang="zh-TW" sz="2400" dirty="0">
                <a:latin typeface="+mn-ea"/>
                <a:sym typeface="Wingdings" pitchFamily="2" charset="2"/>
              </a:rPr>
              <a:t>Who: </a:t>
            </a:r>
            <a:r>
              <a:rPr lang="zh-TW" altLang="en-US" sz="2400" dirty="0" smtClean="0">
                <a:latin typeface="+mn-ea"/>
                <a:sym typeface="Wingdings" pitchFamily="2" charset="2"/>
              </a:rPr>
              <a:t>耶穌描述誰的國？</a:t>
            </a:r>
            <a:endParaRPr lang="en-US" altLang="zh-TW" sz="2400" dirty="0" smtClean="0">
              <a:latin typeface="+mn-ea"/>
              <a:sym typeface="Wingdings" pitchFamily="2" charset="2"/>
            </a:endParaRPr>
          </a:p>
          <a:p>
            <a:pPr lvl="1"/>
            <a:r>
              <a:rPr lang="en-US" altLang="zh-TW" sz="2400" dirty="0" smtClean="0">
                <a:latin typeface="+mn-ea"/>
                <a:sym typeface="Wingdings" pitchFamily="2" charset="2"/>
              </a:rPr>
              <a:t>What</a:t>
            </a:r>
            <a:r>
              <a:rPr lang="en-US" altLang="zh-TW" sz="2400" dirty="0" smtClean="0">
                <a:latin typeface="+mn-ea"/>
                <a:sym typeface="Wingdings" pitchFamily="2" charset="2"/>
              </a:rPr>
              <a:t>: </a:t>
            </a:r>
            <a:r>
              <a:rPr lang="zh-TW" altLang="en-US" sz="2400" dirty="0" smtClean="0">
                <a:latin typeface="+mn-ea"/>
                <a:sym typeface="Wingdings" pitchFamily="2" charset="2"/>
              </a:rPr>
              <a:t>神的國像什麼？</a:t>
            </a:r>
            <a:r>
              <a:rPr lang="zh-TW" altLang="en-US" sz="2400" dirty="0" smtClean="0"/>
              <a:t>芥菜種</a:t>
            </a:r>
            <a:r>
              <a:rPr lang="zh-TW" altLang="en-US" sz="2400" dirty="0" smtClean="0"/>
              <a:t>還是飛鳥？</a:t>
            </a:r>
            <a:endParaRPr lang="en-US" altLang="zh-TW" sz="2400" dirty="0" smtClean="0">
              <a:latin typeface="+mn-ea"/>
              <a:sym typeface="Wingdings" pitchFamily="2" charset="2"/>
            </a:endParaRPr>
          </a:p>
          <a:p>
            <a:pPr lvl="1"/>
            <a:r>
              <a:rPr lang="en-US" altLang="zh-TW" sz="2400" dirty="0" smtClean="0">
                <a:latin typeface="+mn-ea"/>
                <a:sym typeface="Wingdings" pitchFamily="2" charset="2"/>
              </a:rPr>
              <a:t>What</a:t>
            </a:r>
            <a:r>
              <a:rPr lang="en-US" altLang="zh-TW" sz="2400" dirty="0" smtClean="0">
                <a:latin typeface="+mn-ea"/>
                <a:sym typeface="Wingdings" pitchFamily="2" charset="2"/>
              </a:rPr>
              <a:t>: </a:t>
            </a:r>
            <a:r>
              <a:rPr lang="zh-TW" altLang="en-US" sz="2400" dirty="0" smtClean="0">
                <a:latin typeface="+mn-ea"/>
                <a:sym typeface="Wingdings" pitchFamily="2" charset="2"/>
              </a:rPr>
              <a:t>神的國像什麼？</a:t>
            </a:r>
            <a:r>
              <a:rPr lang="zh-TW" altLang="en-US" sz="2400" dirty="0" smtClean="0">
                <a:latin typeface="+mn-ea"/>
                <a:sym typeface="Wingdings" pitchFamily="2" charset="2"/>
              </a:rPr>
              <a:t>麵團還是麵酵？</a:t>
            </a:r>
            <a:endParaRPr lang="en-US" altLang="zh-TW" sz="2400" dirty="0" smtClean="0">
              <a:latin typeface="+mn-ea"/>
              <a:sym typeface="Wingdings" pitchFamily="2" charset="2"/>
            </a:endParaRPr>
          </a:p>
          <a:p>
            <a:pPr lvl="1"/>
            <a:r>
              <a:rPr lang="en-US" altLang="zh-TW" sz="2400" dirty="0" smtClean="0">
                <a:latin typeface="+mn-ea"/>
                <a:sym typeface="Wingdings" pitchFamily="2" charset="2"/>
              </a:rPr>
              <a:t>Who: </a:t>
            </a:r>
            <a:r>
              <a:rPr lang="zh-TW" altLang="en-US" sz="2400" dirty="0" smtClean="0">
                <a:latin typeface="+mn-ea"/>
                <a:sym typeface="Wingdings" pitchFamily="2" charset="2"/>
              </a:rPr>
              <a:t>根據</a:t>
            </a:r>
            <a:r>
              <a:rPr lang="en-US" altLang="zh-TW" sz="2400" dirty="0" smtClean="0">
                <a:latin typeface="+mn-ea"/>
                <a:sym typeface="Wingdings" pitchFamily="2" charset="2"/>
              </a:rPr>
              <a:t>22-27</a:t>
            </a:r>
            <a:r>
              <a:rPr lang="zh-TW" altLang="en-US" sz="2400" dirty="0" smtClean="0">
                <a:latin typeface="+mn-ea"/>
                <a:sym typeface="Wingdings" pitchFamily="2" charset="2"/>
              </a:rPr>
              <a:t>節，誰是那窄門的家主？</a:t>
            </a:r>
            <a:endParaRPr lang="en-US" altLang="zh-TW" sz="2400" dirty="0" smtClean="0">
              <a:latin typeface="+mn-ea"/>
              <a:sym typeface="Wingdings" pitchFamily="2" charset="2"/>
            </a:endParaRPr>
          </a:p>
          <a:p>
            <a:pPr lvl="1"/>
            <a:r>
              <a:rPr lang="en-US" altLang="zh-TW" sz="2400" dirty="0" smtClean="0">
                <a:latin typeface="+mn-ea"/>
                <a:sym typeface="Wingdings" pitchFamily="2" charset="2"/>
              </a:rPr>
              <a:t>Why</a:t>
            </a:r>
            <a:r>
              <a:rPr lang="en-US" altLang="zh-TW" sz="2400" dirty="0" smtClean="0">
                <a:latin typeface="+mn-ea"/>
                <a:sym typeface="Wingdings" pitchFamily="2" charset="2"/>
              </a:rPr>
              <a:t>: </a:t>
            </a:r>
            <a:r>
              <a:rPr lang="zh-TW" altLang="en-US" sz="2400" dirty="0" smtClean="0">
                <a:latin typeface="+mn-ea"/>
                <a:sym typeface="Wingdings" pitchFamily="2" charset="2"/>
              </a:rPr>
              <a:t>耶穌為什麼說有人進不去神的國？</a:t>
            </a:r>
            <a:endParaRPr lang="en-US" altLang="zh-TW" sz="2400" dirty="0" smtClean="0">
              <a:latin typeface="+mn-ea"/>
              <a:sym typeface="Wingdings" pitchFamily="2" charset="2"/>
            </a:endParaRPr>
          </a:p>
          <a:p>
            <a:pPr lvl="1"/>
            <a:r>
              <a:rPr lang="en-US" altLang="zh-TW" sz="2400" dirty="0" smtClean="0">
                <a:latin typeface="+mn-ea"/>
                <a:sym typeface="Wingdings" pitchFamily="2" charset="2"/>
              </a:rPr>
              <a:t>Where: </a:t>
            </a:r>
            <a:r>
              <a:rPr lang="zh-TW" altLang="en-US" sz="2400" dirty="0" smtClean="0">
                <a:latin typeface="+mn-ea"/>
                <a:sym typeface="Wingdings" pitchFamily="2" charset="2"/>
              </a:rPr>
              <a:t>神的國裏有哪些人？</a:t>
            </a:r>
            <a:endParaRPr lang="en-US" altLang="zh-TW" sz="2400" dirty="0" smtClean="0">
              <a:latin typeface="+mn-ea"/>
              <a:sym typeface="Wingdings" pitchFamily="2" charset="2"/>
            </a:endParaRPr>
          </a:p>
          <a:p>
            <a:pPr lvl="1"/>
            <a:endParaRPr lang="en-US" altLang="zh-TW" dirty="0" smtClean="0">
              <a:latin typeface="+mn-ea"/>
              <a:sym typeface="Wingdings" pitchFamily="2" charset="2"/>
            </a:endParaRPr>
          </a:p>
          <a:p>
            <a:pPr lvl="1"/>
            <a:endParaRPr lang="en-US" altLang="zh-TW" dirty="0" smtClean="0">
              <a:latin typeface="+mn-ea"/>
              <a:sym typeface="Wingdings" pitchFamily="2" charset="2"/>
            </a:endParaRPr>
          </a:p>
          <a:p>
            <a:pPr lvl="1"/>
            <a:endParaRPr lang="en-US" altLang="zh-TW" dirty="0">
              <a:latin typeface="+mn-ea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22118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芥菜種的比喻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讀經：</a:t>
            </a:r>
            <a:r>
              <a:rPr lang="en-US" altLang="zh-TW" dirty="0" smtClean="0"/>
              <a:t> </a:t>
            </a:r>
            <a:r>
              <a:rPr lang="zh-TW" altLang="en-US" dirty="0" smtClean="0"/>
              <a:t>路加</a:t>
            </a:r>
            <a:r>
              <a:rPr lang="en-US" altLang="zh-TW" dirty="0" smtClean="0"/>
              <a:t> 13:18-19</a:t>
            </a:r>
          </a:p>
          <a:p>
            <a:r>
              <a:rPr lang="zh-TW" altLang="en-US" dirty="0" smtClean="0"/>
              <a:t>有王國就有王。誰是神國的君王？</a:t>
            </a:r>
            <a:r>
              <a:rPr lang="en-US" altLang="zh-TW" dirty="0" smtClean="0"/>
              <a:t>(</a:t>
            </a:r>
            <a:r>
              <a:rPr lang="zh-TW" altLang="en-US" dirty="0" smtClean="0"/>
              <a:t>啟示錄</a:t>
            </a:r>
            <a:r>
              <a:rPr lang="en-US" altLang="zh-TW" dirty="0" smtClean="0"/>
              <a:t> 19:14-16</a:t>
            </a:r>
            <a:r>
              <a:rPr lang="zh-TW" altLang="en-US" dirty="0" smtClean="0"/>
              <a:t>，路加</a:t>
            </a:r>
            <a:r>
              <a:rPr lang="en-US" altLang="zh-TW" dirty="0" smtClean="0"/>
              <a:t> 23:3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r>
              <a:rPr lang="zh-TW" altLang="en-US" dirty="0" smtClean="0"/>
              <a:t>芥菜種是大還是</a:t>
            </a:r>
            <a:r>
              <a:rPr lang="zh-TW" altLang="en-US" dirty="0" smtClean="0"/>
              <a:t>小？</a:t>
            </a:r>
            <a:r>
              <a:rPr lang="en-US" altLang="zh-TW" dirty="0" smtClean="0"/>
              <a:t> </a:t>
            </a:r>
            <a:r>
              <a:rPr lang="zh-TW" altLang="en-US" dirty="0" smtClean="0"/>
              <a:t>（馬太</a:t>
            </a:r>
            <a:r>
              <a:rPr lang="en-US" altLang="zh-TW" dirty="0" smtClean="0"/>
              <a:t>13:31-32</a:t>
            </a:r>
            <a:r>
              <a:rPr lang="zh-TW" altLang="en-US" dirty="0" smtClean="0"/>
              <a:t>，馬可</a:t>
            </a:r>
            <a:r>
              <a:rPr lang="en-US" altLang="zh-TW" dirty="0" smtClean="0"/>
              <a:t>4:31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r>
              <a:rPr lang="zh-TW" altLang="en-US" dirty="0" smtClean="0"/>
              <a:t>耶穌為什麼說神的國像是一顆小種子開始的？</a:t>
            </a:r>
            <a:endParaRPr lang="en-US" altLang="zh-TW" dirty="0" smtClean="0"/>
          </a:p>
          <a:p>
            <a:r>
              <a:rPr lang="zh-TW" altLang="en-US" dirty="0"/>
              <a:t>神國</a:t>
            </a:r>
            <a:r>
              <a:rPr lang="zh-TW" altLang="en-US" dirty="0" smtClean="0"/>
              <a:t>的開始</a:t>
            </a:r>
            <a:r>
              <a:rPr lang="zh-TW" altLang="en-US" dirty="0" smtClean="0"/>
              <a:t>有如</a:t>
            </a:r>
            <a:r>
              <a:rPr lang="zh-TW" altLang="en-US" dirty="0" smtClean="0"/>
              <a:t>一顆</a:t>
            </a:r>
            <a:r>
              <a:rPr lang="zh-TW" altLang="en-US" dirty="0" smtClean="0"/>
              <a:t>卑微</a:t>
            </a:r>
            <a:r>
              <a:rPr lang="zh-TW" altLang="en-US" dirty="0" smtClean="0"/>
              <a:t>不起</a:t>
            </a:r>
            <a:r>
              <a:rPr lang="zh-TW" altLang="en-US" dirty="0"/>
              <a:t>眼的小種子</a:t>
            </a:r>
            <a:r>
              <a:rPr lang="zh-TW" altLang="en-US" dirty="0" smtClean="0"/>
              <a:t>。</a:t>
            </a:r>
            <a:r>
              <a:rPr lang="zh-TW" altLang="en-US" dirty="0" smtClean="0"/>
              <a:t>耶穌來到世上是不是也如此？</a:t>
            </a:r>
            <a:r>
              <a:rPr lang="zh-TW" altLang="en-US" dirty="0" smtClean="0"/>
              <a:t>讀經</a:t>
            </a:r>
            <a:r>
              <a:rPr lang="zh-TW" altLang="zh-TW" dirty="0"/>
              <a:t>：</a:t>
            </a:r>
            <a:r>
              <a:rPr lang="en-US" altLang="zh-TW" dirty="0"/>
              <a:t> </a:t>
            </a:r>
            <a:r>
              <a:rPr lang="zh-TW" altLang="en-US" dirty="0"/>
              <a:t>以賽亞書</a:t>
            </a:r>
            <a:r>
              <a:rPr lang="en-US" altLang="zh-TW" dirty="0"/>
              <a:t>53:2-3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60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芥菜種的比喻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聖經常描述王國為樹</a:t>
            </a:r>
            <a:r>
              <a:rPr lang="zh-TW" altLang="en-US" dirty="0"/>
              <a:t>。</a:t>
            </a:r>
            <a:r>
              <a:rPr lang="zh-TW" altLang="zh-TW" dirty="0"/>
              <a:t>「</a:t>
            </a:r>
            <a:r>
              <a:rPr lang="zh-TW" altLang="en-US" dirty="0"/>
              <a:t>天上的飛鳥宿在它的枝上」是什麼意思？</a:t>
            </a:r>
            <a:endParaRPr lang="en-US" altLang="zh-TW" dirty="0"/>
          </a:p>
          <a:p>
            <a:r>
              <a:rPr lang="zh-TW" altLang="en-US" dirty="0"/>
              <a:t>讀經</a:t>
            </a:r>
            <a:r>
              <a:rPr lang="en-US" altLang="zh-TW" dirty="0"/>
              <a:t>: </a:t>
            </a:r>
            <a:r>
              <a:rPr lang="zh-TW" altLang="en-US" dirty="0"/>
              <a:t>以西結書</a:t>
            </a:r>
            <a:r>
              <a:rPr lang="en-US" altLang="zh-TW" dirty="0"/>
              <a:t> 17:22-24</a:t>
            </a:r>
            <a:r>
              <a:rPr lang="zh-TW" altLang="en-US" dirty="0"/>
              <a:t>。香柏書代表以色列或大衛王朝</a:t>
            </a:r>
            <a:r>
              <a:rPr lang="zh-TW" altLang="en-US" dirty="0" smtClean="0"/>
              <a:t>，</a:t>
            </a:r>
            <a:r>
              <a:rPr lang="zh-TW" altLang="en-US" dirty="0" smtClean="0"/>
              <a:t>預表</a:t>
            </a:r>
            <a:r>
              <a:rPr lang="zh-TW" altLang="en-US" dirty="0" smtClean="0"/>
              <a:t>神將立</a:t>
            </a:r>
            <a:r>
              <a:rPr lang="zh-TW" altLang="en-US" dirty="0" smtClean="0"/>
              <a:t>一</a:t>
            </a:r>
            <a:r>
              <a:rPr lang="zh-TW" altLang="en-US" dirty="0" smtClean="0"/>
              <a:t>位大衛的子孫</a:t>
            </a:r>
            <a:r>
              <a:rPr lang="zh-TW" altLang="en-US" dirty="0" smtClean="0"/>
              <a:t>為</a:t>
            </a:r>
            <a:r>
              <a:rPr lang="zh-TW" altLang="en-US" dirty="0" smtClean="0"/>
              <a:t>彌賽亞</a:t>
            </a:r>
            <a:r>
              <a:rPr lang="zh-TW" altLang="en-US" dirty="0"/>
              <a:t>。耶穌是大衛王的子孫，神所設立的彌賽亞，成為萬國萬民的藏身處，避難所。</a:t>
            </a:r>
            <a:endParaRPr lang="en-US" altLang="zh-TW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17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麵酵的比喻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讀經：</a:t>
            </a:r>
            <a:r>
              <a:rPr lang="en-US" altLang="zh-TW" dirty="0"/>
              <a:t> </a:t>
            </a:r>
            <a:r>
              <a:rPr lang="zh-TW" altLang="en-US" dirty="0"/>
              <a:t>路加</a:t>
            </a:r>
            <a:r>
              <a:rPr lang="en-US" altLang="zh-TW" dirty="0"/>
              <a:t> </a:t>
            </a:r>
            <a:r>
              <a:rPr lang="en-US" altLang="zh-TW" dirty="0" smtClean="0"/>
              <a:t>13:</a:t>
            </a:r>
            <a:r>
              <a:rPr lang="zh-TW" altLang="zh-TW" dirty="0" smtClean="0"/>
              <a:t>2</a:t>
            </a:r>
            <a:r>
              <a:rPr lang="en-US" altLang="zh-TW" dirty="0" smtClean="0"/>
              <a:t>0-21</a:t>
            </a:r>
          </a:p>
          <a:p>
            <a:r>
              <a:rPr lang="zh-TW" altLang="en-US" dirty="0" smtClean="0"/>
              <a:t>做麵包需要很多麵粉（三斗等於多少？）卻一點點麵酵。</a:t>
            </a:r>
            <a:endParaRPr lang="en-US" altLang="zh-TW" dirty="0" smtClean="0"/>
          </a:p>
          <a:p>
            <a:r>
              <a:rPr lang="zh-TW" altLang="en-US" dirty="0" smtClean="0"/>
              <a:t>神的國為什麼像是麵酵？</a:t>
            </a:r>
            <a:endParaRPr lang="en-US" altLang="zh-TW" dirty="0" smtClean="0"/>
          </a:p>
          <a:p>
            <a:r>
              <a:rPr lang="zh-TW" altLang="en-US" dirty="0" smtClean="0"/>
              <a:t>基督教是從耶穌和</a:t>
            </a:r>
            <a:r>
              <a:rPr lang="zh-TW" altLang="en-US" dirty="0" smtClean="0"/>
              <a:t>一些</a:t>
            </a:r>
            <a:r>
              <a:rPr lang="zh-TW" altLang="en-US" dirty="0" smtClean="0"/>
              <a:t>門徒開始的，而且是從一個地區開始傳揚。今天世界各地都有基督徒。</a:t>
            </a:r>
            <a:endParaRPr lang="en-US" altLang="zh-TW" dirty="0" smtClean="0"/>
          </a:p>
          <a:p>
            <a:r>
              <a:rPr lang="zh-TW" altLang="en-US" dirty="0" smtClean="0"/>
              <a:t>麵酵</a:t>
            </a:r>
            <a:r>
              <a:rPr lang="zh-TW" altLang="en-US" dirty="0" smtClean="0"/>
              <a:t>雖然小，它對麵團確有相當的影響力。如果你是耶穌的門徒，你就是神國的子民。你對周圍的人有什麼影響力？</a:t>
            </a:r>
            <a:endParaRPr lang="en-US" altLang="zh-TW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24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當進</a:t>
            </a:r>
            <a:r>
              <a:rPr lang="zh-TW" altLang="en-US" dirty="0"/>
              <a:t>窄</a:t>
            </a:r>
            <a:r>
              <a:rPr lang="zh-TW" altLang="en-US" dirty="0" smtClean="0"/>
              <a:t>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讀經：路</a:t>
            </a:r>
            <a:r>
              <a:rPr lang="en-US" altLang="zh-TW" dirty="0" smtClean="0"/>
              <a:t>13:22-30</a:t>
            </a:r>
          </a:p>
          <a:p>
            <a:r>
              <a:rPr lang="zh-TW" altLang="en-US" dirty="0" smtClean="0"/>
              <a:t>根據耶穌的話，</a:t>
            </a:r>
            <a:r>
              <a:rPr lang="en-US" altLang="zh-TW" dirty="0" smtClean="0"/>
              <a:t>29-30</a:t>
            </a:r>
            <a:r>
              <a:rPr lang="zh-TW" altLang="en-US" dirty="0" smtClean="0"/>
              <a:t>節，只有一些種族才能進神的國嗎？</a:t>
            </a:r>
            <a:endParaRPr lang="en-US" altLang="zh-TW" dirty="0" smtClean="0"/>
          </a:p>
          <a:p>
            <a:r>
              <a:rPr lang="zh-TW" altLang="en-US" dirty="0" smtClean="0"/>
              <a:t>雖然沒有種族的限制，為什麼還是有些人不能進神的國？</a:t>
            </a:r>
            <a:endParaRPr lang="en-US" altLang="zh-TW" dirty="0" smtClean="0"/>
          </a:p>
          <a:p>
            <a:r>
              <a:rPr lang="zh-TW" altLang="en-US" dirty="0" smtClean="0"/>
              <a:t>這些進不了窄門（神的國）的人覺得他們認識耶穌。他們給了什麼例子？</a:t>
            </a:r>
            <a:endParaRPr lang="en-US" altLang="zh-TW" dirty="0" smtClean="0"/>
          </a:p>
          <a:p>
            <a:r>
              <a:rPr lang="zh-TW" altLang="en-US" dirty="0" smtClean="0"/>
              <a:t>在教會和團契裏有沒有人這樣「認識」耶穌？</a:t>
            </a:r>
            <a:endParaRPr lang="en-US" altLang="zh-TW" dirty="0" smtClean="0"/>
          </a:p>
          <a:p>
            <a:r>
              <a:rPr lang="zh-TW" altLang="en-US" dirty="0" smtClean="0"/>
              <a:t>雖然他們有和耶穌吃過喝過（在教堂吃午餐），也聽過耶穌教導人（參加上主日學，團契查經），耶穌卻說：「我不認識你們。」耶穌為何這麼說？怎樣才算真正認識耶穌？</a:t>
            </a:r>
            <a:endParaRPr lang="en-US" altLang="zh-TW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176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當進窄門：各種族受歡迎，各人必決定。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當初有人問耶穌：「得救的人少嗎？」</a:t>
            </a:r>
            <a:r>
              <a:rPr lang="en-US" altLang="zh-TW" dirty="0" smtClean="0"/>
              <a:t>23</a:t>
            </a:r>
            <a:r>
              <a:rPr lang="zh-TW" altLang="en-US" dirty="0" smtClean="0"/>
              <a:t>節。這問題有點抽象，可能對發問的人沒有多大的影響。今天也有人會問類似的問題：「為什麼只有基督徒才能進天堂？」</a:t>
            </a:r>
            <a:endParaRPr lang="en-US" altLang="zh-TW" dirty="0" smtClean="0"/>
          </a:p>
          <a:p>
            <a:r>
              <a:rPr lang="zh-TW" altLang="en-US" dirty="0" smtClean="0"/>
              <a:t>你覺得以下兩個問題有什麼不一樣：</a:t>
            </a:r>
            <a:r>
              <a:rPr lang="zh-TW" altLang="zh-TW" dirty="0" smtClean="0"/>
              <a:t>1</a:t>
            </a:r>
            <a:r>
              <a:rPr lang="en-US" altLang="zh-TW" dirty="0" smtClean="0"/>
              <a:t>.</a:t>
            </a:r>
            <a:r>
              <a:rPr lang="zh-TW" altLang="en-US" dirty="0" smtClean="0"/>
              <a:t>主啊，</a:t>
            </a:r>
            <a:r>
              <a:rPr lang="zh-TW" altLang="en-US" dirty="0" smtClean="0"/>
              <a:t>得救</a:t>
            </a:r>
            <a:r>
              <a:rPr lang="zh-TW" altLang="en-US" dirty="0"/>
              <a:t>的人少嗎</a:t>
            </a:r>
            <a:r>
              <a:rPr lang="zh-TW" altLang="en-US" dirty="0" smtClean="0"/>
              <a:t>？</a:t>
            </a:r>
            <a:r>
              <a:rPr lang="en-US" altLang="zh-TW" dirty="0" smtClean="0"/>
              <a:t> </a:t>
            </a:r>
            <a:r>
              <a:rPr lang="en-US" altLang="zh-TW" dirty="0" smtClean="0"/>
              <a:t>2. </a:t>
            </a:r>
            <a:r>
              <a:rPr lang="zh-TW" altLang="en-US" dirty="0" smtClean="0"/>
              <a:t>主啊，我怎麼樣才能得救？耶穌在</a:t>
            </a:r>
            <a:r>
              <a:rPr lang="en-US" altLang="zh-TW" dirty="0" smtClean="0"/>
              <a:t>24-30</a:t>
            </a:r>
            <a:r>
              <a:rPr lang="zh-TW" altLang="en-US" dirty="0" smtClean="0"/>
              <a:t>節說的話是回答哪一個問題？</a:t>
            </a:r>
            <a:endParaRPr lang="en-US" altLang="zh-TW" dirty="0" smtClean="0"/>
          </a:p>
          <a:p>
            <a:r>
              <a:rPr lang="zh-TW" altLang="en-US" dirty="0" smtClean="0"/>
              <a:t>耶穌到世上不是來當哲學家或是道德學老師。耶穌來是因為他愛我們，要拯救那些知道自己需要神的人。請複習</a:t>
            </a:r>
            <a:r>
              <a:rPr lang="zh-TW" altLang="en-US" dirty="0" smtClean="0">
                <a:latin typeface="+mn-ea"/>
              </a:rPr>
              <a:t>路</a:t>
            </a:r>
            <a:r>
              <a:rPr lang="zh-TW" altLang="en-US" dirty="0">
                <a:latin typeface="+mn-ea"/>
              </a:rPr>
              <a:t>加福音的</a:t>
            </a:r>
            <a:r>
              <a:rPr lang="zh-TW" altLang="en-US" dirty="0" smtClean="0">
                <a:latin typeface="+mn-ea"/>
              </a:rPr>
              <a:t>金句</a:t>
            </a:r>
            <a:r>
              <a:rPr lang="zh-TW" altLang="en-US" dirty="0" smtClean="0">
                <a:latin typeface="+mn-ea"/>
              </a:rPr>
              <a:t>（</a:t>
            </a:r>
            <a:r>
              <a:rPr lang="en-US" altLang="zh-TW" dirty="0" smtClean="0">
                <a:latin typeface="+mn-ea"/>
              </a:rPr>
              <a:t>slide 3</a:t>
            </a:r>
            <a:r>
              <a:rPr lang="zh-TW" altLang="en-US" dirty="0" smtClean="0">
                <a:latin typeface="+mn-ea"/>
              </a:rPr>
              <a:t>）</a:t>
            </a:r>
            <a:endParaRPr lang="en-US" altLang="zh-TW" dirty="0" smtClean="0">
              <a:latin typeface="+mn-ea"/>
            </a:endParaRPr>
          </a:p>
          <a:p>
            <a:r>
              <a:rPr lang="zh-TW" altLang="en-US" dirty="0" smtClean="0"/>
              <a:t>你今天想問上帝哪一個問題：</a:t>
            </a:r>
            <a:r>
              <a:rPr lang="zh-TW" altLang="zh-TW" dirty="0"/>
              <a:t>1</a:t>
            </a:r>
            <a:r>
              <a:rPr lang="en-US" altLang="zh-TW" dirty="0"/>
              <a:t>.</a:t>
            </a:r>
            <a:r>
              <a:rPr lang="zh-TW" altLang="en-US" dirty="0"/>
              <a:t>主啊，得救的人少嗎？</a:t>
            </a:r>
            <a:r>
              <a:rPr lang="en-US" altLang="zh-TW" dirty="0"/>
              <a:t> 2. </a:t>
            </a:r>
            <a:r>
              <a:rPr lang="zh-TW" altLang="en-US" dirty="0"/>
              <a:t>主啊，我怎麼樣才能得救？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514939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312</TotalTime>
  <Words>697</Words>
  <Application>Microsoft Macintosh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Enter the Kingdom 當進神的國</vt:lpstr>
      <vt:lpstr>查經者的信念</vt:lpstr>
      <vt:lpstr>路加福音的金句 </vt:lpstr>
      <vt:lpstr>經文觀察，路 13:18-30</vt:lpstr>
      <vt:lpstr>芥菜種的比喻</vt:lpstr>
      <vt:lpstr>芥菜種的比喻</vt:lpstr>
      <vt:lpstr>麵酵的比喻</vt:lpstr>
      <vt:lpstr>當進窄門</vt:lpstr>
      <vt:lpstr>當進窄門：各種族受歡迎，各人必決定。</vt:lpstr>
      <vt:lpstr>如何得救 How to be saved</vt:lpstr>
      <vt:lpstr>信主之後 After you’ve received Jesus as Lord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the Kingdom</dc:title>
  <dc:creator>Alex Lin</dc:creator>
  <cp:lastModifiedBy>Alex Lin</cp:lastModifiedBy>
  <cp:revision>30</cp:revision>
  <dcterms:created xsi:type="dcterms:W3CDTF">2013-12-07T23:13:58Z</dcterms:created>
  <dcterms:modified xsi:type="dcterms:W3CDTF">2013-12-13T06:56:25Z</dcterms:modified>
</cp:coreProperties>
</file>