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32" r:id="rId4"/>
    <p:sldId id="307" r:id="rId5"/>
    <p:sldId id="408" r:id="rId6"/>
    <p:sldId id="428" r:id="rId7"/>
    <p:sldId id="425" r:id="rId8"/>
    <p:sldId id="412" r:id="rId9"/>
    <p:sldId id="424" r:id="rId10"/>
    <p:sldId id="339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68" d="100"/>
          <a:sy n="68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E65431-59CC-40F1-BB9A-13ABD16D1BA7}" type="datetimeFigureOut">
              <a:rPr lang="en-US"/>
              <a:pPr>
                <a:defRPr/>
              </a:pPr>
              <a:t>12/15/2013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FA084F9-00C5-47CE-9AC1-7E1A6C96F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3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86F35A-8896-4C0E-8A56-240BA72C896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C27599-88F9-47D9-B462-14AA0FE0E6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5CC50B-6B4C-4568-9287-997E606F3CB2}" type="datetime1">
              <a:rPr lang="en-US"/>
              <a:pPr>
                <a:defRPr/>
              </a:pPr>
              <a:t>12/15/2013</a:t>
            </a:fld>
            <a:endParaRPr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31CFFD4-4C57-495E-9E69-1BAA8443D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202E-4F74-4B92-8298-77A3D5BF66EB}" type="datetime1">
              <a:rPr lang="en-US"/>
              <a:pPr>
                <a:defRPr/>
              </a:pPr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69DF-C77E-494F-80FE-12515125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E14F-6314-4C78-896B-D4CC90CBFD07}" type="datetime1">
              <a:rPr lang="en-US"/>
              <a:pPr>
                <a:defRPr/>
              </a:pPr>
              <a:t>12/15/2013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6747-14F4-4182-965C-5FE3FB743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6B303D-6560-4D38-ACE3-30733F5E1FB8}" type="datetime1">
              <a:rPr lang="en-US"/>
              <a:pPr>
                <a:defRPr/>
              </a:pPr>
              <a:t>12/15/2013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D26C0D-24D2-4673-91A7-98A629CB9B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96508541-87B2-4F07-930E-D3D93D7508AA}" type="datetime1">
              <a:rPr lang="en-US"/>
              <a:pPr>
                <a:defRPr/>
              </a:pPr>
              <a:t>12/15/2013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12A93F8F-1F10-4F01-BDC9-2B985DF6C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45CCE053-C062-44CB-876A-7ABEDD419E32}" type="datetime1">
              <a:rPr lang="en-US"/>
              <a:pPr>
                <a:defRPr/>
              </a:pPr>
              <a:t>12/15/2013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FFF61CE-EFB7-4795-BAE4-6BF999AC6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4E5A-E9F1-47A5-BD19-5414FDC9E3C6}" type="datetime1">
              <a:rPr lang="en-US"/>
              <a:pPr>
                <a:defRPr/>
              </a:pPr>
              <a:t>12/15/2013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FEF8F-5B23-42B8-B188-CFF9C702F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416AE5-1168-4069-8A87-8D602C23018D}" type="datetime1">
              <a:rPr lang="en-US"/>
              <a:pPr>
                <a:defRPr/>
              </a:pPr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87362E1-6403-4B46-9CA8-77E611456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55F4-7E0B-4AF3-86C1-B2697000C7E9}" type="datetime1">
              <a:rPr lang="en-US"/>
              <a:pPr>
                <a:defRPr/>
              </a:pPr>
              <a:t>12/15/2013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3D9C-A563-43E1-9B76-977FABDAB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8983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78D2013C-01BB-4EF1-9035-2FFA0D376AEB}" type="datetime1">
              <a:rPr lang="en-US"/>
              <a:pPr>
                <a:defRPr/>
              </a:pPr>
              <a:t>12/15/2013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  <a:extLst/>
          </a:lstStyle>
          <a:p>
            <a:pPr>
              <a:defRPr/>
            </a:pPr>
            <a:fld id="{F247BD9E-9396-4AFB-BBDA-AB8E6B496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803400"/>
            <a:ext cx="81534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2AEF179-715F-4F51-A091-B187CC3E0AB6}" type="datetime1">
              <a:rPr lang="en-US"/>
              <a:pPr>
                <a:defRPr/>
              </a:pPr>
              <a:t>12/15/2013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653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653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600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EF2A79-75C0-4C6C-82EE-FB2D3A179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7163"/>
            <a:ext cx="81534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61" r:id="rId4"/>
    <p:sldLayoutId id="2147483662" r:id="rId5"/>
    <p:sldLayoutId id="2147483657" r:id="rId6"/>
    <p:sldLayoutId id="2147483663" r:id="rId7"/>
    <p:sldLayoutId id="2147483656" r:id="rId8"/>
    <p:sldLayoutId id="2147483664" r:id="rId9"/>
    <p:sldLayoutId id="2147483665" r:id="rId10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9pPr>
      <a:extLst/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4000" dirty="0" smtClean="0">
                <a:solidFill>
                  <a:schemeClr val="tx1"/>
                </a:solidFill>
              </a:rPr>
              <a:t> #34</a:t>
            </a:r>
            <a:r>
              <a:rPr lang="zh-TW" altLang="en-US" sz="4000" dirty="0" smtClean="0">
                <a:solidFill>
                  <a:schemeClr val="tx1"/>
                </a:solidFill>
              </a:rPr>
              <a:t>：最後的晚餐</a:t>
            </a:r>
            <a:r>
              <a:rPr lang="en-US" altLang="zh-TW" sz="4000" dirty="0" smtClean="0">
                <a:solidFill>
                  <a:schemeClr val="tx1"/>
                </a:solidFill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en-US" altLang="zh-TW" sz="3100" dirty="0" smtClean="0">
                <a:solidFill>
                  <a:schemeClr val="tx1"/>
                </a:solidFill>
              </a:rPr>
              <a:t>the last supper</a:t>
            </a:r>
            <a:br>
              <a:rPr lang="en-US" altLang="zh-TW" sz="31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</a:t>
            </a:r>
            <a:r>
              <a:rPr lang="en-US" altLang="zh-TW" sz="3600" dirty="0" smtClean="0">
                <a:solidFill>
                  <a:schemeClr val="tx1"/>
                </a:solidFill>
              </a:rPr>
              <a:t> 22:7-23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314" name="Rectangle 4"/>
          <p:cNvSpPr>
            <a:spLocks noGrp="1"/>
          </p:cNvSpPr>
          <p:nvPr>
            <p:ph type="subTitle" idx="1"/>
          </p:nvPr>
        </p:nvSpPr>
        <p:spPr>
          <a:xfrm>
            <a:off x="2362200" y="6172200"/>
            <a:ext cx="6515100" cy="685800"/>
          </a:xfrm>
        </p:spPr>
        <p:txBody>
          <a:bodyPr/>
          <a:lstStyle/>
          <a:p>
            <a:r>
              <a:rPr lang="en-US" sz="2000" smtClean="0"/>
              <a:t>CBCWLA, by Woodland Hills Family Fellowship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609600" y="6172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dirty="0" smtClean="0">
                <a:latin typeface="+mn-ea"/>
              </a:rPr>
              <a:t>耶穌接到</a:t>
            </a:r>
            <a:r>
              <a:rPr lang="zh-TW" altLang="en-US" sz="2800" dirty="0">
                <a:latin typeface="+mn-ea"/>
              </a:rPr>
              <a:t>心中</a:t>
            </a:r>
            <a:r>
              <a:rPr lang="zh-TW" altLang="en-US" sz="2800" dirty="0" smtClean="0">
                <a:latin typeface="+mn-ea"/>
              </a:rPr>
              <a:t>，使他成</a:t>
            </a:r>
            <a:r>
              <a:rPr lang="zh-TW" altLang="en-US" sz="2800" dirty="0">
                <a:latin typeface="+mn-ea"/>
              </a:rPr>
              <a:t>為你的救主與生命之</a:t>
            </a:r>
            <a:r>
              <a:rPr lang="zh-TW" altLang="en-US" sz="280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>
                <a:cs typeface="Arial" charset="0"/>
              </a:rPr>
              <a:t>2013 Warren Wang</a:t>
            </a:r>
            <a:endParaRPr lang="en-US">
              <a:cs typeface="Arial" charset="0"/>
            </a:endParaRPr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838200" y="6858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b="1">
                <a:solidFill>
                  <a:srgbClr val="0070C0"/>
                </a:solidFill>
                <a:latin typeface="Tw Cen MT"/>
              </a:rPr>
              <a:t>如何得救</a:t>
            </a:r>
            <a:r>
              <a:rPr lang="en-US" altLang="zh-TW" sz="3200" b="1">
                <a:solidFill>
                  <a:srgbClr val="0070C0"/>
                </a:solidFill>
                <a:latin typeface="Tw Cen MT"/>
              </a:rPr>
              <a:t> How to be saved</a:t>
            </a:r>
            <a:endParaRPr lang="en-US" sz="3200" b="1">
              <a:solidFill>
                <a:srgbClr val="0070C0"/>
              </a:solid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787400" lvl="1" indent="-514350">
              <a:buFont typeface="Wingdings" pitchFamily="2" charset="2"/>
              <a:buChar char="§"/>
            </a:pPr>
            <a:r>
              <a:rPr lang="zh-TW" altLang="en-US" sz="3200" b="1" smtClean="0">
                <a:ea typeface="微軟正黑體" pitchFamily="34" charset="-120"/>
              </a:rPr>
              <a:t>信主之後所當做的四件事情：</a:t>
            </a:r>
            <a:endParaRPr lang="en-US" altLang="zh-TW" sz="3200" b="1" smtClean="0"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smtClean="0">
                <a:ea typeface="微軟正黑體" pitchFamily="34" charset="-120"/>
              </a:rPr>
              <a:t>接受浸禮，歸入基督的名下。</a:t>
            </a:r>
            <a:endParaRPr lang="en-US" altLang="zh-TW" sz="3200" smtClean="0"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smtClean="0">
                <a:ea typeface="微軟正黑體" pitchFamily="34" charset="-120"/>
              </a:rPr>
              <a:t>將主日分別為聖，敬拜神。</a:t>
            </a:r>
            <a:endParaRPr lang="en-US" altLang="zh-TW" sz="3200" smtClean="0"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smtClean="0">
                <a:ea typeface="微軟正黑體" pitchFamily="34" charset="-120"/>
              </a:rPr>
              <a:t>研讀聖經，靈命得著餵養。</a:t>
            </a:r>
            <a:endParaRPr lang="en-US" altLang="zh-TW" sz="3200" smtClean="0"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smtClean="0">
                <a:ea typeface="微軟正黑體" pitchFamily="34" charset="-120"/>
              </a:rPr>
              <a:t>過團契生活，彼此相愛。</a:t>
            </a:r>
            <a:endParaRPr lang="en-US" sz="3200" smtClean="0">
              <a:ea typeface="微軟正黑體" pitchFamily="34" charset="-120"/>
            </a:endParaRPr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>
                <a:cs typeface="Arial" charset="0"/>
              </a:rPr>
              <a:t>2013 Warren Wang</a:t>
            </a:r>
            <a:endParaRPr lang="en-US">
              <a:cs typeface="Arial" charset="0"/>
            </a:endParaRPr>
          </a:p>
        </p:txBody>
      </p:sp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304800" y="60960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b="1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>
                <a:solidFill>
                  <a:srgbClr val="0070C0"/>
                </a:solidFill>
                <a:latin typeface="Calibri" pitchFamily="34" charset="0"/>
              </a:rPr>
              <a:t>After you’ve received Jesus as Lord</a:t>
            </a:r>
            <a:endParaRPr lang="en-US" sz="3200" b="1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查經者的信念</a:t>
            </a:r>
            <a:endParaRPr lang="en-US" smtClean="0"/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5"/>
          </p:nvPr>
        </p:nvSpPr>
        <p:spPr bwMode="auto">
          <a:xfrm>
            <a:off x="3657600" y="6248400"/>
            <a:ext cx="176371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</a:t>
            </a:r>
            <a:r>
              <a:rPr lang="en-US" altLang="zh-TW">
                <a:cs typeface="Arial" charset="0"/>
              </a:rPr>
              <a:t>3</a:t>
            </a:r>
            <a:r>
              <a:rPr lang="zh-TW" altLang="en-US">
                <a:cs typeface="Arial" charset="0"/>
              </a:rPr>
              <a:t> </a:t>
            </a:r>
            <a:r>
              <a:rPr lang="en-US">
                <a:cs typeface="Arial" charset="0"/>
              </a:rPr>
              <a:t>Warren Wang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3200" smtClean="0">
                <a:latin typeface="Arial" charset="0"/>
                <a:ea typeface="DFKai-SB" pitchFamily="65" charset="-120"/>
                <a:cs typeface="Arial" charset="0"/>
              </a:rPr>
              <a:t>聖經都是神所默示的，於教訓、督責、使人歸正、教導人學義都是有益的，叫屬神的人得以完全，預備行各樣的善事。　 （提摩太後書</a:t>
            </a:r>
            <a:r>
              <a:rPr lang="en-US" altLang="zh-TW" sz="3200" smtClean="0">
                <a:latin typeface="Arial" charset="0"/>
                <a:ea typeface="DFKai-SB" pitchFamily="65" charset="-120"/>
                <a:cs typeface="Arial" charset="0"/>
              </a:rPr>
              <a:t>3:16-17</a:t>
            </a:r>
            <a:r>
              <a:rPr lang="zh-TW" altLang="en-US" sz="3200" smtClean="0">
                <a:latin typeface="Arial" charset="0"/>
                <a:ea typeface="DFKai-SB" pitchFamily="65" charset="-120"/>
                <a:cs typeface="Arial" charset="0"/>
              </a:rPr>
              <a:t>）</a:t>
            </a:r>
            <a:endParaRPr lang="en-US" sz="3200" smtClean="0">
              <a:latin typeface="Arial" charset="0"/>
              <a:ea typeface="DFKai-SB" pitchFamily="65" charset="-12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7400" lvl="1" indent="-514350">
              <a:buFont typeface="Tw Cen MT"/>
              <a:buAutoNum type="arabicParenR"/>
            </a:pPr>
            <a:r>
              <a:rPr lang="zh-TW" altLang="en-US" sz="2800" u="sng" smtClean="0">
                <a:ea typeface="微軟正黑體" pitchFamily="34" charset="-120"/>
              </a:rPr>
              <a:t>路 </a:t>
            </a:r>
            <a:r>
              <a:rPr lang="en-US" altLang="zh-TW" sz="2800" u="sng" smtClean="0">
                <a:ea typeface="微軟正黑體" pitchFamily="34" charset="-120"/>
              </a:rPr>
              <a:t>19:10</a:t>
            </a:r>
            <a:r>
              <a:rPr lang="zh-TW" altLang="en-US" sz="2800" smtClean="0">
                <a:ea typeface="微軟正黑體" pitchFamily="34" charset="-120"/>
              </a:rPr>
              <a:t>：</a:t>
            </a:r>
            <a:r>
              <a:rPr lang="zh-TW" altLang="en-US" sz="280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smtClean="0">
                <a:ea typeface="微軟正黑體" pitchFamily="34" charset="-120"/>
              </a:rPr>
              <a:t>。</a:t>
            </a:r>
            <a:r>
              <a:rPr lang="en-US" sz="2800" smtClean="0">
                <a:ea typeface="微軟正黑體" pitchFamily="34" charset="-120"/>
              </a:rPr>
              <a:t>For the Son of Man came to seek and to save the lost. (</a:t>
            </a:r>
            <a:r>
              <a:rPr lang="en-US" sz="2800" i="1" smtClean="0">
                <a:ea typeface="微軟正黑體" pitchFamily="34" charset="-120"/>
              </a:rPr>
              <a:t>NIV)</a:t>
            </a:r>
            <a:endParaRPr lang="en-US" altLang="zh-TW" sz="2800" i="1" smtClean="0"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arenR"/>
            </a:pPr>
            <a:r>
              <a:rPr lang="zh-TW" altLang="en-US" sz="2800" u="sng" smtClean="0">
                <a:ea typeface="微軟正黑體" pitchFamily="34" charset="-120"/>
              </a:rPr>
              <a:t>路 </a:t>
            </a:r>
            <a:r>
              <a:rPr lang="en-US" altLang="zh-TW" sz="2800" u="sng" smtClean="0">
                <a:ea typeface="微軟正黑體" pitchFamily="34" charset="-120"/>
              </a:rPr>
              <a:t>9:23</a:t>
            </a:r>
            <a:r>
              <a:rPr lang="zh-TW" altLang="en-US" sz="2800" smtClean="0">
                <a:ea typeface="微軟正黑體" pitchFamily="34" charset="-120"/>
              </a:rPr>
              <a:t>：</a:t>
            </a:r>
            <a:r>
              <a:rPr lang="zh-TW" altLang="en-US" sz="280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smtClean="0">
                <a:ea typeface="微軟正黑體" pitchFamily="34" charset="-120"/>
              </a:rPr>
              <a:t>。    </a:t>
            </a:r>
            <a:r>
              <a:rPr lang="en-US" sz="2800" smtClean="0">
                <a:ea typeface="微軟正黑體" pitchFamily="34" charset="-120"/>
              </a:rPr>
              <a:t>Then he said to them all: “Whoever wants to be my disciple must deny themselves and take up their cross daily and follow me.” </a:t>
            </a:r>
            <a:r>
              <a:rPr lang="en-US" sz="2800" i="1" smtClean="0">
                <a:ea typeface="微軟正黑體" pitchFamily="34" charset="-120"/>
              </a:rPr>
              <a:t>(NIV)</a:t>
            </a: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600" b="1" dirty="0">
                <a:solidFill>
                  <a:srgbClr val="0070C0"/>
                </a:solidFill>
                <a:latin typeface="+mn-ea"/>
                <a:cs typeface="+mn-cs"/>
              </a:rPr>
              <a:t>路加福音的金句</a:t>
            </a:r>
            <a:endParaRPr lang="en-US" sz="36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經文觀察，路 </a:t>
            </a:r>
            <a:r>
              <a:rPr lang="en-US" altLang="zh-TW" dirty="0" smtClean="0"/>
              <a:t>22:7-23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When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最後的晚餐是發生在什麼日子？要做什麼事？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門徒是如</a:t>
            </a:r>
            <a:r>
              <a:rPr lang="zh-TW" altLang="en-US" sz="2400" dirty="0">
                <a:latin typeface="+mn-ea"/>
                <a:sym typeface="Wingdings" pitchFamily="2" charset="2"/>
              </a:rPr>
              <a:t>何預備筵席？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Where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這筵席在哪裡預備的？是什麼樣的房間？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這筵席有誰座席？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耶穌說餅和杯分別代表了什麼？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Why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耶穌是否有解釋設立主餐的原因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?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 是什麼？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SzPct val="90000"/>
              <a:buFont typeface="Wingdings"/>
              <a:buNone/>
              <a:defRPr/>
            </a:pPr>
            <a:endParaRPr lang="en-US" altLang="zh-TW" sz="2400" dirty="0" smtClean="0">
              <a:latin typeface="+mn-ea"/>
              <a:ea typeface="+mn-ea"/>
              <a:sym typeface="Wingdings" pitchFamily="2" charset="2"/>
            </a:endParaRP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24600"/>
            <a:ext cx="30480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Woodland Hills Family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DFPLiHei-Md"/>
                <a:ea typeface="DFPLiHei-Md"/>
                <a:cs typeface="DFPLiHei-Md"/>
              </a:rPr>
              <a:t>預備逾越節的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DFPLiHei-Md"/>
                <a:ea typeface="DFPLiHei-Md"/>
                <a:cs typeface="DFPLiHei-Md"/>
                <a:sym typeface="Wingdings" pitchFamily="2" charset="2"/>
              </a:rPr>
              <a:t>筵席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DFPLiHei-Md"/>
              <a:ea typeface="DFPLiHei-Md"/>
              <a:cs typeface="DFPLiHei-M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zh-TW" altLang="en-US" dirty="0" smtClean="0"/>
              <a:t>讀經：路</a:t>
            </a:r>
            <a:r>
              <a:rPr lang="en-US" altLang="zh-TW" dirty="0" smtClean="0"/>
              <a:t>22:7-13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zh-TW" altLang="en-US" dirty="0" smtClean="0"/>
              <a:t>讀經：路</a:t>
            </a:r>
            <a:r>
              <a:rPr lang="en-US" altLang="zh-TW" dirty="0" smtClean="0"/>
              <a:t> 19:28-35</a:t>
            </a:r>
            <a:r>
              <a:rPr lang="zh-TW" altLang="en-US" dirty="0" smtClean="0"/>
              <a:t>。如同耶穌進耶路撒冷前驢駒的預備，這群門徒在一個不是他們成長生活的大城裏，要準備這樣的筵席，不是容易的事，而耶穌對們徒吩咐的內容，不是一般常見的狀況，試</a:t>
            </a:r>
            <a:r>
              <a:rPr lang="zh-TW" altLang="en-US" dirty="0"/>
              <a:t>分享</a:t>
            </a:r>
            <a:r>
              <a:rPr lang="zh-TW" altLang="en-US" dirty="0" smtClean="0"/>
              <a:t>若你是那門徒，在你心裏是否有困難？在哪些部份會讓你猶豫？</a:t>
            </a:r>
            <a:endParaRPr lang="en-US" altLang="zh-TW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zh-TW" altLang="en-US" dirty="0" smtClean="0"/>
              <a:t>這些門徒在不能完全理解耶穌的吩咐下，仍會照著耶穌吩咐的做，需要的是什麼力量？你自己是否也有類似的經歷？若有，對你而言有什麼意義，請分享：</a:t>
            </a:r>
            <a:endParaRPr lang="en-US" altLang="zh-TW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24600"/>
            <a:ext cx="30480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Woodland Hills Family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你覺得進城的驢駒和逾越節的筵席的預備，是偶然發生的嗎？是否是神已經有的預備？</a:t>
            </a:r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參考亞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9:9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從這裏看，若門徒不照耶穌吩咐來做，以自己的能力來找驢駒，或是預備筵席，就算仍然完成，但是否失去了什麼？這在我們信仰的道路有什麼樣的提醒？請分享：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24600"/>
            <a:ext cx="30480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Woodland Hills Family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最後的晚餐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讀經：路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22:14-23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耶穌在這筵席中有兩個很重要的動作並信息：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mtClean="0">
                <a:ea typeface="微軟正黑體" pitchFamily="34" charset="-120"/>
              </a:rPr>
              <a:t>拿起餅，祝謝了就擘開，遞給他們，說：</a:t>
            </a:r>
            <a:endParaRPr lang="en-US" altLang="zh-TW" smtClean="0">
              <a:ea typeface="微軟正黑體" pitchFamily="34" charset="-120"/>
            </a:endParaRPr>
          </a:p>
          <a:p>
            <a:pPr lvl="2"/>
            <a:r>
              <a:rPr lang="zh-TW" altLang="en-US" smtClean="0"/>
              <a:t>“這是我的身體，為你們捨的，你們也當如此行，為的是紀念我。”</a:t>
            </a:r>
            <a:endParaRPr lang="en-US" altLang="zh-TW" smtClean="0"/>
          </a:p>
          <a:p>
            <a:pPr lvl="1"/>
            <a:r>
              <a:rPr lang="zh-TW" altLang="en-US" smtClean="0">
                <a:ea typeface="微軟正黑體" pitchFamily="34" charset="-120"/>
              </a:rPr>
              <a:t>飯後也照樣拿起杯來，說：</a:t>
            </a:r>
            <a:endParaRPr lang="en-US" altLang="zh-TW" smtClean="0">
              <a:ea typeface="微軟正黑體" pitchFamily="34" charset="-120"/>
            </a:endParaRPr>
          </a:p>
          <a:p>
            <a:pPr lvl="2"/>
            <a:r>
              <a:rPr lang="zh-TW" altLang="en-US" smtClean="0"/>
              <a:t>“這杯是用我的血所立的新約，是為你們流出來的。”</a:t>
            </a:r>
            <a:endParaRPr lang="en-US" altLang="zh-TW" smtClean="0"/>
          </a:p>
        </p:txBody>
      </p:sp>
      <p:sp>
        <p:nvSpPr>
          <p:cNvPr id="21507" name="Footer Placeholder 3"/>
          <p:cNvSpPr txBox="1">
            <a:spLocks/>
          </p:cNvSpPr>
          <p:nvPr/>
        </p:nvSpPr>
        <p:spPr bwMode="auto">
          <a:xfrm>
            <a:off x="3032125" y="6262688"/>
            <a:ext cx="30480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>
                <a:solidFill>
                  <a:schemeClr val="tx2"/>
                </a:solidFill>
                <a:latin typeface="Tw Cen MT"/>
              </a:rPr>
              <a:t>2013 Woodland Hills Family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Calibri" pitchFamily="34" charset="0"/>
                <a:ea typeface="微軟正黑體" pitchFamily="34" charset="-120"/>
              </a:rPr>
              <a:t>從這段經文中，你可否找到一個根據，就是耶穌所分餅和杯是要今後們徒都要守著做的事？為的是什麼？</a:t>
            </a:r>
            <a:endParaRPr lang="en-US" altLang="zh-TW" smtClean="0">
              <a:latin typeface="Calibri" pitchFamily="34" charset="0"/>
              <a:ea typeface="微軟正黑體" pitchFamily="34" charset="-120"/>
            </a:endParaRPr>
          </a:p>
          <a:p>
            <a:r>
              <a:rPr lang="zh-TW" altLang="en-US" smtClean="0">
                <a:latin typeface="Calibri" pitchFamily="34" charset="0"/>
                <a:ea typeface="微軟正黑體" pitchFamily="34" charset="-120"/>
              </a:rPr>
              <a:t>其中的餅和杯分別代表了什麼？參考太</a:t>
            </a:r>
            <a:r>
              <a:rPr lang="en-US" altLang="zh-TW" smtClean="0">
                <a:latin typeface="Calibri" pitchFamily="34" charset="0"/>
                <a:ea typeface="微軟正黑體" pitchFamily="34" charset="-120"/>
              </a:rPr>
              <a:t>26:28</a:t>
            </a:r>
            <a:r>
              <a:rPr lang="zh-TW" altLang="en-US" smtClean="0">
                <a:latin typeface="Calibri" pitchFamily="34" charset="0"/>
                <a:ea typeface="微軟正黑體" pitchFamily="34" charset="-120"/>
              </a:rPr>
              <a:t>，其中立約的血作用是什麼，對象是誰？</a:t>
            </a:r>
            <a:endParaRPr lang="en-US" altLang="zh-TW" smtClean="0">
              <a:latin typeface="Calibri" pitchFamily="34" charset="0"/>
              <a:ea typeface="微軟正黑體" pitchFamily="34" charset="-120"/>
            </a:endParaRP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讀經：林前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 10:16-17, 11:23-29,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太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26:29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，請找出</a:t>
            </a:r>
            <a:r>
              <a:rPr lang="zh-TW" altLang="en-US" smtClean="0">
                <a:latin typeface="Calibri" pitchFamily="34" charset="0"/>
                <a:ea typeface="微軟正黑體" pitchFamily="34" charset="-120"/>
              </a:rPr>
              <a:t>教會守主餐的紀念，表明，等候與象徵四個主要的意義。</a:t>
            </a:r>
            <a:endParaRPr lang="en-US" altLang="zh-TW" smtClean="0">
              <a:latin typeface="Calibri" pitchFamily="34" charset="0"/>
              <a:ea typeface="微軟正黑體" pitchFamily="34" charset="-120"/>
            </a:endParaRPr>
          </a:p>
          <a:p>
            <a:endParaRPr lang="en-US" altLang="zh-TW" smtClean="0"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22531" name="Footer Placeholder 3"/>
          <p:cNvSpPr txBox="1">
            <a:spLocks/>
          </p:cNvSpPr>
          <p:nvPr/>
        </p:nvSpPr>
        <p:spPr bwMode="auto">
          <a:xfrm>
            <a:off x="3048000" y="6248400"/>
            <a:ext cx="30480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>
                <a:solidFill>
                  <a:schemeClr val="tx2"/>
                </a:solidFill>
                <a:latin typeface="Tw Cen MT"/>
              </a:rPr>
              <a:t>2013 Woodland Hills Family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Calibri" pitchFamily="34" charset="0"/>
                <a:ea typeface="微軟正黑體" pitchFamily="34" charset="-120"/>
              </a:rPr>
              <a:t>你知道 </a:t>
            </a:r>
            <a:r>
              <a:rPr lang="en-US" altLang="zh-TW" smtClean="0">
                <a:latin typeface="Calibri" pitchFamily="34" charset="0"/>
                <a:ea typeface="微軟正黑體" pitchFamily="34" charset="-120"/>
              </a:rPr>
              <a:t>CBCWLA </a:t>
            </a:r>
            <a:r>
              <a:rPr lang="zh-TW" altLang="en-US" smtClean="0">
                <a:latin typeface="Calibri" pitchFamily="34" charset="0"/>
                <a:ea typeface="微軟正黑體" pitchFamily="34" charset="-120"/>
              </a:rPr>
              <a:t>是什麼時候守主餐，是如何進行的嗎？</a:t>
            </a:r>
            <a:endParaRPr lang="en-US" altLang="zh-TW" smtClean="0">
              <a:latin typeface="Calibri" pitchFamily="34" charset="0"/>
              <a:ea typeface="微軟正黑體" pitchFamily="34" charset="-120"/>
            </a:endParaRPr>
          </a:p>
          <a:p>
            <a:r>
              <a:rPr lang="zh-TW" altLang="en-US" smtClean="0">
                <a:latin typeface="Calibri" pitchFamily="34" charset="0"/>
                <a:ea typeface="微軟正黑體" pitchFamily="34" charset="-120"/>
              </a:rPr>
              <a:t>你是否有參與教會的主餐或是在旁觀禮的經驗？是否有感受到這個禮儀對你個人的重要性嗎？每次參與領受的時候，對你有什麼樣的提醒，請分享：</a:t>
            </a:r>
            <a:endParaRPr lang="en-US" altLang="zh-TW" smtClean="0">
              <a:latin typeface="Calibri" pitchFamily="34" charset="0"/>
              <a:ea typeface="微軟正黑體" pitchFamily="34" charset="-120"/>
            </a:endParaRPr>
          </a:p>
          <a:p>
            <a:r>
              <a:rPr lang="zh-TW" altLang="en-US" smtClean="0">
                <a:latin typeface="Calibri" pitchFamily="34" charset="0"/>
                <a:ea typeface="微軟正黑體" pitchFamily="34" charset="-120"/>
              </a:rPr>
              <a:t>若是未信主的人，或是慕道友參與了教會守主餐的禮儀，是否就算是得救了？</a:t>
            </a:r>
            <a:endParaRPr lang="en-US" altLang="zh-TW" smtClean="0">
              <a:latin typeface="Calibri" pitchFamily="34" charset="0"/>
              <a:ea typeface="微軟正黑體" pitchFamily="34" charset="-120"/>
            </a:endParaRPr>
          </a:p>
          <a:p>
            <a:endParaRPr lang="en-US" altLang="zh-TW" smtClean="0">
              <a:latin typeface="Calibri" pitchFamily="34" charset="0"/>
              <a:ea typeface="微軟正黑體" pitchFamily="34" charset="-120"/>
            </a:endParaRPr>
          </a:p>
          <a:p>
            <a:endParaRPr lang="en-US" altLang="zh-TW" smtClean="0">
              <a:latin typeface="Calibri" pitchFamily="34" charset="0"/>
              <a:ea typeface="微軟正黑體" pitchFamily="34" charset="-120"/>
            </a:endParaRPr>
          </a:p>
          <a:p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590800" y="6172200"/>
            <a:ext cx="43434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latin typeface="Arial" charset="0"/>
                <a:cs typeface="Arial" charset="0"/>
              </a:rPr>
              <a:t>2013 Woodland Hills Family Fellowship</a:t>
            </a:r>
          </a:p>
        </p:txBody>
      </p:sp>
      <p:sp>
        <p:nvSpPr>
          <p:cNvPr id="23557" name="Rectangle 4"/>
          <p:cNvSpPr>
            <a:spLocks/>
          </p:cNvSpPr>
          <p:nvPr/>
        </p:nvSpPr>
        <p:spPr bwMode="auto">
          <a:xfrm>
            <a:off x="2362200" y="6172200"/>
            <a:ext cx="6515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>
                <a:solidFill>
                  <a:srgbClr val="FFFFFF"/>
                </a:solidFill>
                <a:latin typeface="Tw Cen MT"/>
              </a:rPr>
              <a:t>CBCWLA, by Woodl</a:t>
            </a:r>
            <a:endParaRPr lang="en-US" altLang="zh-CN" sz="2000">
              <a:solidFill>
                <a:srgbClr val="FFFFFF"/>
              </a:solidFill>
              <a:latin typeface="Tw Cen MT"/>
              <a:ea typeface="宋体" charset="-122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>
                <a:solidFill>
                  <a:srgbClr val="FFFFFF"/>
                </a:solidFill>
                <a:latin typeface="Tw Cen MT"/>
              </a:rPr>
              <a:t>and Hills Family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3</TotalTime>
  <Words>1129</Words>
  <Application>Microsoft Macintosh PowerPoint</Application>
  <PresentationFormat>On-screen Show (4:3)</PresentationFormat>
  <Paragraphs>60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8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Tw Cen MT</vt:lpstr>
      <vt:lpstr>Arial</vt:lpstr>
      <vt:lpstr>Wingdings</vt:lpstr>
      <vt:lpstr>Wingdings 2</vt:lpstr>
      <vt:lpstr>Calibri</vt:lpstr>
      <vt:lpstr>微軟正黑體</vt:lpstr>
      <vt:lpstr>DFKai-SB</vt:lpstr>
      <vt:lpstr>DFPLiHei-Md</vt:lpstr>
      <vt:lpstr>Widescreen Presentation</vt:lpstr>
      <vt:lpstr>Widescreen Presentation</vt:lpstr>
      <vt:lpstr>Widescreen Presentation</vt:lpstr>
      <vt:lpstr>Widescreen Presentation</vt:lpstr>
      <vt:lpstr>Widescreen Presentation</vt:lpstr>
      <vt:lpstr>Widescreen Presentation</vt:lpstr>
      <vt:lpstr>Widescreen Presentation</vt:lpstr>
      <vt:lpstr>Widescreen Presentation</vt:lpstr>
      <vt:lpstr>路加福音 #34：最後的晚餐  THE LAST SUPPER  經文：路 22:7-23 </vt:lpstr>
      <vt:lpstr>查經者的信念</vt:lpstr>
      <vt:lpstr>幻灯片 3</vt:lpstr>
      <vt:lpstr>經文觀察，路 22:7-23</vt:lpstr>
      <vt:lpstr>預備逾越節的筵席</vt:lpstr>
      <vt:lpstr>幻灯片 6</vt:lpstr>
      <vt:lpstr>最後的晚餐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 #34：最後的晚餐  THE LAST SUPPER  經文：路 22:7-23 </dc:title>
  <dc:creator/>
  <cp:lastModifiedBy/>
  <cp:revision>2</cp:revision>
  <dcterms:created xsi:type="dcterms:W3CDTF">2012-07-10T12:41:16Z</dcterms:created>
  <dcterms:modified xsi:type="dcterms:W3CDTF">2013-12-15T16:20:31Z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