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8"/>
  </p:notesMasterIdLst>
  <p:sldIdLst>
    <p:sldId id="256" r:id="rId2"/>
    <p:sldId id="322" r:id="rId3"/>
    <p:sldId id="307" r:id="rId4"/>
    <p:sldId id="336" r:id="rId5"/>
    <p:sldId id="337" r:id="rId6"/>
    <p:sldId id="333" r:id="rId7"/>
    <p:sldId id="335" r:id="rId8"/>
    <p:sldId id="338" r:id="rId9"/>
    <p:sldId id="309" r:id="rId10"/>
    <p:sldId id="339" r:id="rId11"/>
    <p:sldId id="327" r:id="rId12"/>
    <p:sldId id="340" r:id="rId13"/>
    <p:sldId id="341" r:id="rId14"/>
    <p:sldId id="342" r:id="rId15"/>
    <p:sldId id="343" r:id="rId16"/>
    <p:sldId id="344" r:id="rId17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0" autoAdjust="0"/>
    <p:restoredTop sz="87621" autoAdjust="0"/>
  </p:normalViewPr>
  <p:slideViewPr>
    <p:cSldViewPr>
      <p:cViewPr>
        <p:scale>
          <a:sx n="71" d="100"/>
          <a:sy n="71" d="100"/>
        </p:scale>
        <p:origin x="-1248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A8ADFD5B-A66C-449C-B6E8-FB716D07777D}" type="datetimeFigureOut">
              <a:rPr lang="en-US" smtClean="0"/>
              <a:pPr/>
              <a:t>11/7/2014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CA5D3BF3-D352-46FC-8343-31F56E673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926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515100" cy="685800"/>
          </a:xfrm>
        </p:spPr>
        <p:txBody>
          <a:bodyPr anchor="ctr"/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38FC3C36-FAC3-4106-9ED1-847C12FBD91C}" type="datetime1">
              <a:rPr lang="en-US" smtClean="0">
                <a:solidFill>
                  <a:srgbClr val="FFFFFF"/>
                </a:solidFill>
              </a:rPr>
              <a:pPr algn="ctr"/>
              <a:t>11/7/2014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40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  <a:extLst/>
          </a:lstStyle>
          <a:p>
            <a:pPr algn="r"/>
            <a:r>
              <a:rPr lang="en-US" smtClean="0">
                <a:solidFill>
                  <a:schemeClr val="tx2"/>
                </a:solidFill>
              </a:rPr>
              <a:t>2014 Bellman Fellowship, CBCWLA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82E0A0-C266-4798-8C8F-B9F91E9DA37E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3124200"/>
            <a:ext cx="6477000" cy="2717800"/>
          </a:xfr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0070C0"/>
                </a:solidFill>
                <a:latin typeface="+mn-lt"/>
                <a:ea typeface="Microsoft JhengHei" pitchFamily="34" charset="-12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Microsoft JhengHei" pitchFamily="34" charset="-120"/>
              </a:defRPr>
            </a:lvl1pPr>
            <a:lvl2pPr>
              <a:defRPr sz="2400" b="0">
                <a:latin typeface="Calibri" pitchFamily="34" charset="0"/>
                <a:ea typeface="Microsoft JhengHei" pitchFamily="34" charset="-120"/>
                <a:cs typeface="Calibri" pitchFamily="34" charset="0"/>
              </a:defRPr>
            </a:lvl2pPr>
            <a:lvl3pPr>
              <a:defRPr sz="2200" b="0">
                <a:latin typeface="Calibri" pitchFamily="34" charset="0"/>
                <a:ea typeface="DFKai-SB" pitchFamily="65" charset="-120"/>
                <a:cs typeface="Calibri" pitchFamily="34" charset="0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64B6B-5000-4747-BCDE-5EA4F58CFB52}" type="datetime1">
              <a:rPr lang="en-US" smtClean="0"/>
              <a:pPr/>
              <a:t>11/7/2014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1400" y="6324600"/>
            <a:ext cx="2209800" cy="329184"/>
          </a:xfrm>
        </p:spPr>
        <p:txBody>
          <a:bodyPr/>
          <a:lstStyle/>
          <a:p>
            <a:r>
              <a:rPr lang="en-US" smtClean="0"/>
              <a:t>2014 Bellman Fellowship, CBCWLA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8DF90-D74F-448A-9270-37C35C2F0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353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89EA62-BC0D-4664-90D0-5622F09BD001}" type="datetime1">
              <a:rPr lang="en-US" smtClean="0"/>
              <a:pPr/>
              <a:t>11/7/2014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2014 Bellman Fellowship, CBCWLA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803400"/>
            <a:ext cx="8153400" cy="436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2" y="2743202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1F24D-7C89-4DE2-93D9-3869EBB71631}" type="datetime1">
              <a:rPr lang="en-US" smtClean="0"/>
              <a:pPr/>
              <a:t>11/7/2014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2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lang="en-US" sz="2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r>
              <a:rPr lang="en-US" smtClean="0"/>
              <a:t>2014 Bellman Fellowship, CBCWLA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803403"/>
            <a:ext cx="3886200" cy="4358165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803401"/>
            <a:ext cx="3886200" cy="4358167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4B6B4F2E-1D6C-4438-BD1D-7BD1D2BD85F9}" type="datetime1">
              <a:rPr lang="en-US" smtClean="0"/>
              <a:pPr/>
              <a:t>11/7/2014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2014 Bellman Fellowship, CBCWLA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57480"/>
            <a:ext cx="8153400" cy="134112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559757"/>
            <a:ext cx="3886200" cy="35052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559757"/>
            <a:ext cx="3886200" cy="35052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73C5023F-121D-4AF6-8661-FAFB98560A21}" type="datetime1">
              <a:rPr lang="en-US" smtClean="0"/>
              <a:pPr/>
              <a:t>11/7/2014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2014 Bellman Fellowship, CBCWLA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816383"/>
            <a:ext cx="3886200" cy="707136"/>
          </a:xfrm>
          <a:solidFill>
            <a:schemeClr val="accent2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816383"/>
            <a:ext cx="3886200" cy="707136"/>
          </a:xfrm>
          <a:solidFill>
            <a:schemeClr val="accent4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AC463F-01BC-4C2A-B375-4C64A6257109}" type="datetime1">
              <a:rPr lang="en-US" smtClean="0"/>
              <a:pPr/>
              <a:t>11/7/2014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2014 Bellman Fellowship, CBCWLA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EFC308-6C8C-451B-BF5F-243A38A6303C}" type="datetime1">
              <a:rPr lang="en-US" smtClean="0"/>
              <a:pPr/>
              <a:t>11/7/2014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2014 Bellman Fellowship, CBCWLA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7480"/>
            <a:ext cx="8153400" cy="1341120"/>
          </a:xfrm>
        </p:spPr>
        <p:txBody>
          <a:bodyPr anchor="b"/>
          <a:lstStyle>
            <a:lvl1pPr algn="l">
              <a:buNone/>
              <a:defRPr sz="42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7EAEE2-E080-4609-A44E-E5554B5DEBF9}" type="datetime1">
              <a:rPr lang="en-US" smtClean="0"/>
              <a:pPr/>
              <a:t>11/7/2014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2014 Bellman Fellowship, CBCWLA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905000"/>
            <a:ext cx="1600200" cy="41656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905000"/>
            <a:ext cx="6400800" cy="42672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4559808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/>
          <a:lstStyle>
            <a:lvl1pPr>
              <a:buNone/>
              <a:defRPr sz="3200"/>
            </a:lvl1pPr>
            <a:extLst/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89520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724400"/>
            <a:ext cx="7315200" cy="6096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extLst/>
          </a:lstStyle>
          <a:p>
            <a:fld id="{EF7E5A5D-12AE-4E88-A016-3C854417A77D}" type="datetime1">
              <a:rPr lang="en-US" smtClean="0"/>
              <a:pPr/>
              <a:t>11/7/2014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9"/>
          </a:xfrm>
        </p:spPr>
        <p:txBody>
          <a:bodyPr rtlCol="0"/>
          <a:lstStyle>
            <a:lvl1pPr>
              <a:defRPr sz="2800"/>
            </a:lvl1pPr>
            <a:extLst/>
          </a:lstStyle>
          <a:p>
            <a:pPr algn="ctr"/>
            <a:fld id="{8F82E0A0-C266-4798-8C8F-B9F91E9DA37E}" type="slidenum">
              <a:rPr lang="en-US" sz="28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8"/>
            <a:ext cx="4572000" cy="365125"/>
          </a:xfrm>
        </p:spPr>
        <p:txBody>
          <a:bodyPr rtlCol="0"/>
          <a:lstStyle>
            <a:extLst/>
          </a:lstStyle>
          <a:p>
            <a:r>
              <a:rPr lang="en-US" smtClean="0"/>
              <a:t>2014 Bellman Fellowship, CBCWLA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803400"/>
            <a:ext cx="8153400" cy="432308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  <a:extLst/>
          </a:lstStyle>
          <a:p>
            <a:fld id="{0E75CC0C-35F3-4A99-A565-BD115A564D0C}" type="datetime1">
              <a:rPr lang="en-US" smtClean="0"/>
              <a:pPr/>
              <a:t>11/7/2014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4" y="6248208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  <a:extLst/>
          </a:lstStyle>
          <a:p>
            <a:pPr algn="r"/>
            <a:r>
              <a:rPr lang="en-US" sz="1400" smtClean="0">
                <a:solidFill>
                  <a:schemeClr val="tx2"/>
                </a:solidFill>
              </a:rPr>
              <a:t>2014 Bellman Fellowship, CBCWLA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460227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505947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505947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498011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7480"/>
            <a:ext cx="8153400" cy="134112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9" r:id="rId10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2133600" y="1905000"/>
            <a:ext cx="5486400" cy="1828800"/>
          </a:xfrm>
        </p:spPr>
        <p:txBody>
          <a:bodyPr>
            <a:normAutofit/>
          </a:bodyPr>
          <a:lstStyle>
            <a:extLst/>
          </a:lstStyle>
          <a:p>
            <a:r>
              <a:rPr lang="zh-TW" altLang="en-US" sz="3600" dirty="0" smtClean="0">
                <a:solidFill>
                  <a:schemeClr val="tx1"/>
                </a:solidFill>
              </a:rPr>
              <a:t>使徒行傳</a:t>
            </a:r>
            <a:r>
              <a:rPr lang="en-US" altLang="zh-TW" sz="3600" dirty="0" smtClean="0">
                <a:solidFill>
                  <a:schemeClr val="tx1"/>
                </a:solidFill>
              </a:rPr>
              <a:t/>
            </a:r>
            <a:br>
              <a:rPr lang="en-US" altLang="zh-TW" sz="3600" dirty="0" smtClean="0">
                <a:solidFill>
                  <a:schemeClr val="tx1"/>
                </a:solidFill>
              </a:rPr>
            </a:br>
            <a:r>
              <a:rPr lang="zh-TW" altLang="en-US" sz="3600" dirty="0" smtClean="0">
                <a:solidFill>
                  <a:schemeClr val="tx1"/>
                </a:solidFill>
              </a:rPr>
              <a:t>經文：使徒行傳 </a:t>
            </a:r>
            <a:r>
              <a:rPr lang="en-US" altLang="zh-TW" sz="3600" dirty="0" smtClean="0">
                <a:solidFill>
                  <a:schemeClr val="tx1"/>
                </a:solidFill>
              </a:rPr>
              <a:t>2</a:t>
            </a:r>
            <a:br>
              <a:rPr lang="en-US" altLang="zh-TW" sz="3600" dirty="0" smtClean="0">
                <a:solidFill>
                  <a:schemeClr val="tx1"/>
                </a:solidFill>
              </a:rPr>
            </a:b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subTitle" idx="1"/>
          </p:nvPr>
        </p:nvSpPr>
        <p:spPr>
          <a:xfrm>
            <a:off x="2438400" y="6019800"/>
            <a:ext cx="6515100" cy="685800"/>
          </a:xfrm>
        </p:spPr>
        <p:txBody>
          <a:bodyPr>
            <a:normAutofit/>
          </a:bodyPr>
          <a:lstStyle>
            <a:extLst/>
          </a:lstStyle>
          <a:p>
            <a:r>
              <a:rPr lang="en-US" dirty="0" smtClean="0"/>
              <a:t>    CBCWLA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61722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2014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5105400"/>
          </a:xfrm>
        </p:spPr>
        <p:txBody>
          <a:bodyPr>
            <a:normAutofit fontScale="85000" lnSpcReduction="10000"/>
          </a:bodyPr>
          <a:lstStyle/>
          <a:p>
            <a:pPr lvl="1">
              <a:buNone/>
            </a:pPr>
            <a:r>
              <a:rPr lang="en-US" altLang="zh-TW" sz="3200" dirty="0" smtClean="0"/>
              <a:t>	</a:t>
            </a:r>
            <a:r>
              <a:rPr lang="zh-TW" altLang="en-US" sz="3200" dirty="0" smtClean="0"/>
              <a:t>彼得這一次見證的訊息，從主向以色列人應許賜下聖靈起，引進主耶穌就是在舊約的日子神應許作以色列人的拯救者，祂就是基督。彼得他沒有說太多他自己的話，他就是說明基督，證實基督，高舉基督，這和一些基督徒，只看見人而看不見神作一個比對，他們信任自己的思想過於相信神話語的能力，他們把福音的實際看成是人的思想問題，所以傳福音就是用道理說服人。他們沒有看到這是一場屬靈的爭戰，是要用屬靈的力量才能攻破撒但建築在人裏面的營壘。 當我們向別人講道，為主作見證的時候，最要緊的事，就是告訴別人應當怎樣行，叫他們知道自己的罪，願意悔改，離開罪惡，最後應該告訴他們接受聖靈，接受耶穌作救主。</a:t>
            </a:r>
            <a:endParaRPr lang="zh-TW" altLang="en-US" sz="3200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rgbClr val="0070C0"/>
                </a:solidFill>
                <a:latin typeface="+mn-ea"/>
              </a:rPr>
              <a:t>討論題二：</a:t>
            </a:r>
            <a:endParaRPr lang="en-US" sz="36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2014 Bellman Fellowship, CBCWLA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240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839200" cy="4724400"/>
          </a:xfrm>
        </p:spPr>
        <p:txBody>
          <a:bodyPr>
            <a:normAutofit/>
          </a:bodyPr>
          <a:lstStyle/>
          <a:p>
            <a:pPr lvl="1"/>
            <a:r>
              <a:rPr lang="zh-TW" altLang="en-US" sz="3200" dirty="0" smtClean="0">
                <a:latin typeface="+mn-lt"/>
              </a:rPr>
              <a:t>讀</a:t>
            </a:r>
            <a:r>
              <a:rPr lang="en-US" altLang="zh-TW" sz="3200" dirty="0" smtClean="0">
                <a:latin typeface="+mn-lt"/>
              </a:rPr>
              <a:t>Acts 2:42-47</a:t>
            </a:r>
            <a:r>
              <a:rPr lang="zh-TW" altLang="en-US" sz="3200" dirty="0" smtClean="0">
                <a:latin typeface="+mn-lt"/>
              </a:rPr>
              <a:t>。</a:t>
            </a:r>
            <a:r>
              <a:rPr lang="zh-TW" altLang="en-US" sz="3200" dirty="0" smtClean="0"/>
              <a:t>請問</a:t>
            </a:r>
            <a:r>
              <a:rPr lang="zh-TW" altLang="en-US" sz="3200" dirty="0" smtClean="0">
                <a:latin typeface="+mn-lt"/>
              </a:rPr>
              <a:t>初期教會的信徒</a:t>
            </a:r>
            <a:r>
              <a:rPr lang="zh-TW" altLang="en-US" sz="3200" dirty="0" smtClean="0"/>
              <a:t>生活有些什麼具體內容</a:t>
            </a:r>
            <a:r>
              <a:rPr lang="zh-TW" altLang="en-US" sz="3200" dirty="0" smtClean="0">
                <a:latin typeface="+mn-lt"/>
              </a:rPr>
              <a:t>？試比較你現在的教會生活</a:t>
            </a:r>
            <a:r>
              <a:rPr lang="zh-TW" altLang="en-US" sz="3200" dirty="0" smtClean="0"/>
              <a:t>？有何異同</a:t>
            </a:r>
            <a:r>
              <a:rPr lang="en-US" altLang="zh-TW" sz="3200" dirty="0" smtClean="0"/>
              <a:t>?</a:t>
            </a:r>
          </a:p>
          <a:p>
            <a:pPr lvl="1">
              <a:buNone/>
            </a:pPr>
            <a:endParaRPr lang="zh-TW" altLang="en-US" sz="3200" dirty="0">
              <a:latin typeface="+mn-lt"/>
            </a:endParaRPr>
          </a:p>
          <a:p>
            <a:pPr lvl="1">
              <a:buNone/>
            </a:pPr>
            <a:endParaRPr lang="zh-TW" altLang="en-US" sz="3200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rgbClr val="0070C0"/>
                </a:solidFill>
              </a:rPr>
              <a:t>討論題三：信徒生活</a:t>
            </a:r>
            <a:endParaRPr lang="en-US" sz="36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81400" y="6324600"/>
            <a:ext cx="3352800" cy="304800"/>
          </a:xfrm>
        </p:spPr>
        <p:txBody>
          <a:bodyPr/>
          <a:lstStyle/>
          <a:p>
            <a:r>
              <a:rPr lang="en-US" dirty="0" smtClean="0"/>
              <a:t>2014 Bellman Fellowship, CBCWLA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500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839200" cy="4724400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zh-TW" altLang="en-US" sz="3200" dirty="0" smtClean="0">
                <a:latin typeface="+mn-lt"/>
              </a:rPr>
              <a:t>►</a:t>
            </a:r>
            <a:r>
              <a:rPr lang="en-US" altLang="zh-TW" sz="3200" dirty="0" smtClean="0">
                <a:latin typeface="+mn-lt"/>
              </a:rPr>
              <a:t> </a:t>
            </a:r>
            <a:r>
              <a:rPr lang="zh-TW" altLang="en-US" sz="3200" dirty="0" smtClean="0">
                <a:latin typeface="+mn-lt"/>
              </a:rPr>
              <a:t>遵守教導</a:t>
            </a:r>
          </a:p>
          <a:p>
            <a:pPr lvl="1">
              <a:buNone/>
            </a:pPr>
            <a:r>
              <a:rPr lang="zh-TW" altLang="en-US" sz="3200" dirty="0" smtClean="0">
                <a:latin typeface="+mn-lt"/>
              </a:rPr>
              <a:t>“都恆心遵守使徒的教訓</a:t>
            </a:r>
            <a:r>
              <a:rPr lang="en-US" altLang="zh-TW" sz="3200" dirty="0" smtClean="0">
                <a:latin typeface="+mn-lt"/>
              </a:rPr>
              <a:t>, </a:t>
            </a:r>
            <a:r>
              <a:rPr lang="zh-TW" altLang="en-US" sz="3200" dirty="0" smtClean="0">
                <a:latin typeface="+mn-lt"/>
              </a:rPr>
              <a:t>交接</a:t>
            </a:r>
            <a:r>
              <a:rPr lang="en-US" altLang="zh-TW" sz="3200" dirty="0" smtClean="0">
                <a:latin typeface="+mn-lt"/>
              </a:rPr>
              <a:t>, </a:t>
            </a:r>
            <a:r>
              <a:rPr lang="zh-TW" altLang="en-US" sz="3200" dirty="0" smtClean="0">
                <a:latin typeface="+mn-lt"/>
              </a:rPr>
              <a:t>擘餅</a:t>
            </a:r>
            <a:r>
              <a:rPr lang="en-US" altLang="zh-TW" sz="3200" dirty="0" smtClean="0">
                <a:latin typeface="+mn-lt"/>
              </a:rPr>
              <a:t>, </a:t>
            </a:r>
            <a:r>
              <a:rPr lang="zh-TW" altLang="en-US" sz="3200" dirty="0" smtClean="0">
                <a:latin typeface="+mn-lt"/>
              </a:rPr>
              <a:t>祈禱”。耶穌</a:t>
            </a:r>
          </a:p>
          <a:p>
            <a:pPr lvl="1">
              <a:buNone/>
            </a:pPr>
            <a:r>
              <a:rPr lang="zh-TW" altLang="en-US" sz="3200" dirty="0" smtClean="0">
                <a:latin typeface="+mn-lt"/>
              </a:rPr>
              <a:t>吩咐使徒</a:t>
            </a:r>
            <a:r>
              <a:rPr lang="en-US" altLang="zh-TW" sz="3200" dirty="0" smtClean="0">
                <a:latin typeface="+mn-lt"/>
              </a:rPr>
              <a:t>: “</a:t>
            </a:r>
            <a:r>
              <a:rPr lang="zh-TW" altLang="en-US" sz="3200" dirty="0" smtClean="0">
                <a:latin typeface="+mn-lt"/>
              </a:rPr>
              <a:t>凡我所吩咐你們的都教訓他們遵守”</a:t>
            </a:r>
            <a:r>
              <a:rPr lang="en-US" altLang="zh-TW" sz="3200" dirty="0" smtClean="0">
                <a:latin typeface="+mn-lt"/>
              </a:rPr>
              <a:t>, </a:t>
            </a:r>
          </a:p>
          <a:p>
            <a:pPr lvl="1">
              <a:buNone/>
            </a:pPr>
            <a:r>
              <a:rPr lang="zh-TW" altLang="en-US" sz="3200" dirty="0" smtClean="0">
                <a:latin typeface="+mn-lt"/>
              </a:rPr>
              <a:t>使徒就將主耶穌的事蹟和教導教給信徒遵守。</a:t>
            </a:r>
          </a:p>
          <a:p>
            <a:pPr lvl="1"/>
            <a:r>
              <a:rPr lang="zh-TW" altLang="en-US" sz="3200" dirty="0" smtClean="0">
                <a:latin typeface="+mn-lt"/>
              </a:rPr>
              <a:t>► 團契生活</a:t>
            </a:r>
          </a:p>
          <a:p>
            <a:pPr lvl="1">
              <a:buNone/>
            </a:pPr>
            <a:r>
              <a:rPr lang="zh-TW" altLang="en-US" sz="3200" dirty="0" smtClean="0">
                <a:latin typeface="+mn-lt"/>
              </a:rPr>
              <a:t>“信的人都在一處</a:t>
            </a:r>
            <a:r>
              <a:rPr lang="en-US" altLang="zh-TW" sz="3200" dirty="0" smtClean="0">
                <a:latin typeface="+mn-lt"/>
              </a:rPr>
              <a:t>, </a:t>
            </a:r>
            <a:r>
              <a:rPr lang="zh-TW" altLang="en-US" sz="3200" dirty="0" smtClean="0">
                <a:latin typeface="+mn-lt"/>
              </a:rPr>
              <a:t>凡物公用”</a:t>
            </a:r>
            <a:r>
              <a:rPr lang="en-US" altLang="zh-TW" sz="3200" dirty="0" smtClean="0">
                <a:latin typeface="+mn-lt"/>
              </a:rPr>
              <a:t>, “</a:t>
            </a:r>
            <a:r>
              <a:rPr lang="zh-TW" altLang="en-US" sz="3200" dirty="0" smtClean="0">
                <a:latin typeface="+mn-lt"/>
              </a:rPr>
              <a:t>存著歡喜誠實的心</a:t>
            </a:r>
          </a:p>
          <a:p>
            <a:pPr lvl="1">
              <a:buNone/>
            </a:pPr>
            <a:r>
              <a:rPr lang="zh-TW" altLang="en-US" sz="3200" dirty="0" smtClean="0">
                <a:latin typeface="+mn-lt"/>
              </a:rPr>
              <a:t>用飯”。信徒時常聚會</a:t>
            </a:r>
            <a:r>
              <a:rPr lang="en-US" altLang="zh-TW" sz="3200" dirty="0" smtClean="0">
                <a:latin typeface="+mn-lt"/>
              </a:rPr>
              <a:t>, </a:t>
            </a:r>
            <a:r>
              <a:rPr lang="zh-TW" altLang="en-US" sz="3200" dirty="0" smtClean="0">
                <a:latin typeface="+mn-lt"/>
              </a:rPr>
              <a:t>彼此照顧</a:t>
            </a:r>
            <a:r>
              <a:rPr lang="en-US" altLang="zh-TW" sz="3200" dirty="0" smtClean="0">
                <a:latin typeface="+mn-lt"/>
              </a:rPr>
              <a:t>, </a:t>
            </a:r>
            <a:r>
              <a:rPr lang="zh-TW" altLang="en-US" sz="3200" dirty="0" smtClean="0">
                <a:latin typeface="+mn-lt"/>
              </a:rPr>
              <a:t>互通有無。</a:t>
            </a:r>
          </a:p>
          <a:p>
            <a:pPr lvl="1"/>
            <a:r>
              <a:rPr lang="zh-TW" altLang="en-US" sz="3200" dirty="0" smtClean="0">
                <a:latin typeface="+mn-lt"/>
              </a:rPr>
              <a:t>►</a:t>
            </a:r>
            <a:r>
              <a:rPr lang="en-US" altLang="zh-TW" sz="3200" dirty="0" smtClean="0">
                <a:latin typeface="+mn-lt"/>
              </a:rPr>
              <a:t> </a:t>
            </a:r>
            <a:r>
              <a:rPr lang="zh-TW" altLang="en-US" sz="3200" dirty="0" smtClean="0">
                <a:latin typeface="+mn-lt"/>
              </a:rPr>
              <a:t>敬拜與擘餅</a:t>
            </a:r>
          </a:p>
          <a:p>
            <a:pPr lvl="1">
              <a:buNone/>
            </a:pPr>
            <a:r>
              <a:rPr lang="zh-TW" altLang="en-US" sz="3200" dirty="0" smtClean="0">
                <a:latin typeface="+mn-lt"/>
              </a:rPr>
              <a:t>“他們天天同心合意恆切的在殿裡</a:t>
            </a:r>
            <a:r>
              <a:rPr lang="en-US" altLang="zh-TW" sz="3200" dirty="0" smtClean="0">
                <a:latin typeface="+mn-lt"/>
              </a:rPr>
              <a:t>, </a:t>
            </a:r>
            <a:r>
              <a:rPr lang="zh-TW" altLang="en-US" sz="3200" dirty="0" smtClean="0">
                <a:latin typeface="+mn-lt"/>
              </a:rPr>
              <a:t>且在家中擘</a:t>
            </a:r>
          </a:p>
          <a:p>
            <a:pPr lvl="1">
              <a:buNone/>
            </a:pPr>
            <a:r>
              <a:rPr lang="zh-TW" altLang="en-US" sz="3200" dirty="0" smtClean="0">
                <a:latin typeface="+mn-lt"/>
              </a:rPr>
              <a:t>餅</a:t>
            </a:r>
            <a:r>
              <a:rPr lang="en-US" altLang="zh-TW" sz="3200" dirty="0" smtClean="0">
                <a:latin typeface="+mn-lt"/>
              </a:rPr>
              <a:t>…</a:t>
            </a:r>
            <a:r>
              <a:rPr lang="zh-TW" altLang="en-US" sz="3200" dirty="0" smtClean="0">
                <a:latin typeface="+mn-lt"/>
              </a:rPr>
              <a:t>讚美神”。猶太人原來就有敬拜神的習慣</a:t>
            </a:r>
            <a:r>
              <a:rPr lang="en-US" altLang="zh-TW" sz="3200" dirty="0" smtClean="0">
                <a:latin typeface="+mn-lt"/>
              </a:rPr>
              <a:t>, </a:t>
            </a:r>
            <a:r>
              <a:rPr lang="zh-TW" altLang="en-US" sz="3200" dirty="0" smtClean="0">
                <a:latin typeface="+mn-lt"/>
              </a:rPr>
              <a:t>信</a:t>
            </a:r>
          </a:p>
          <a:p>
            <a:pPr lvl="1">
              <a:buNone/>
            </a:pPr>
            <a:r>
              <a:rPr lang="zh-TW" altLang="en-US" sz="3200" dirty="0" smtClean="0">
                <a:latin typeface="+mn-lt"/>
              </a:rPr>
              <a:t>主之後再加上擘餅</a:t>
            </a:r>
            <a:r>
              <a:rPr lang="en-US" altLang="zh-TW" sz="3200" dirty="0" smtClean="0">
                <a:latin typeface="+mn-lt"/>
              </a:rPr>
              <a:t>, </a:t>
            </a:r>
            <a:r>
              <a:rPr lang="zh-TW" altLang="en-US" sz="3200" dirty="0" smtClean="0">
                <a:latin typeface="+mn-lt"/>
              </a:rPr>
              <a:t>也就是守主餐</a:t>
            </a:r>
            <a:r>
              <a:rPr lang="en-US" altLang="zh-TW" sz="3200" dirty="0" smtClean="0">
                <a:latin typeface="+mn-lt"/>
              </a:rPr>
              <a:t>, </a:t>
            </a:r>
            <a:r>
              <a:rPr lang="zh-TW" altLang="en-US" sz="3200" dirty="0" smtClean="0">
                <a:latin typeface="+mn-lt"/>
              </a:rPr>
              <a:t>是紀念主的聚會</a:t>
            </a:r>
            <a:r>
              <a:rPr lang="en-US" altLang="zh-TW" sz="3200" dirty="0" smtClean="0">
                <a:latin typeface="+mn-lt"/>
              </a:rPr>
              <a:t>, </a:t>
            </a:r>
            <a:r>
              <a:rPr lang="zh-TW" altLang="en-US" sz="3200" dirty="0" smtClean="0">
                <a:latin typeface="+mn-lt"/>
              </a:rPr>
              <a:t>因為</a:t>
            </a:r>
            <a:endParaRPr lang="en-US" altLang="zh-TW" sz="3200" dirty="0" smtClean="0">
              <a:latin typeface="+mn-lt"/>
            </a:endParaRPr>
          </a:p>
          <a:p>
            <a:pPr lvl="1">
              <a:buNone/>
            </a:pPr>
            <a:r>
              <a:rPr lang="zh-TW" altLang="en-US" sz="3200" dirty="0" smtClean="0">
                <a:latin typeface="+mn-lt"/>
              </a:rPr>
              <a:t>主耶穌是基督徒信仰的中心。</a:t>
            </a:r>
          </a:p>
          <a:p>
            <a:pPr lvl="1">
              <a:buNone/>
            </a:pPr>
            <a:endParaRPr lang="zh-TW" altLang="en-US" sz="3200" dirty="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81400" y="6324600"/>
            <a:ext cx="3810000" cy="304800"/>
          </a:xfrm>
        </p:spPr>
        <p:txBody>
          <a:bodyPr/>
          <a:lstStyle/>
          <a:p>
            <a:endParaRPr lang="en-US" altLang="zh-TW" dirty="0" smtClean="0"/>
          </a:p>
          <a:p>
            <a:r>
              <a:rPr lang="zh-TW" altLang="en-US" dirty="0" smtClean="0"/>
              <a:t>根據王文堂牧師新約讀經教材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rgbClr val="0070C0"/>
                </a:solidFill>
              </a:rPr>
              <a:t>討論題三：信徒生活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189500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839200" cy="4724400"/>
          </a:xfrm>
        </p:spPr>
        <p:txBody>
          <a:bodyPr>
            <a:normAutofit/>
          </a:bodyPr>
          <a:lstStyle/>
          <a:p>
            <a:pPr lvl="1"/>
            <a:r>
              <a:rPr lang="zh-TW" altLang="en-US" sz="3200" dirty="0" smtClean="0">
                <a:latin typeface="+mn-lt"/>
              </a:rPr>
              <a:t>►同心合意的禱告</a:t>
            </a:r>
          </a:p>
          <a:p>
            <a:pPr lvl="1">
              <a:buNone/>
            </a:pPr>
            <a:r>
              <a:rPr lang="zh-TW" altLang="en-US" sz="3200" dirty="0" smtClean="0">
                <a:latin typeface="+mn-lt"/>
              </a:rPr>
              <a:t>“都同心合意的恆切禱告”。當時的信徒非常重視禱告</a:t>
            </a:r>
            <a:r>
              <a:rPr lang="en-US" altLang="zh-TW" sz="3200" dirty="0" smtClean="0">
                <a:latin typeface="+mn-lt"/>
              </a:rPr>
              <a:t>, </a:t>
            </a:r>
            <a:r>
              <a:rPr lang="zh-TW" altLang="en-US" sz="3200" dirty="0" smtClean="0">
                <a:latin typeface="+mn-lt"/>
              </a:rPr>
              <a:t>不但各人每天有定時的祈禱</a:t>
            </a:r>
            <a:r>
              <a:rPr lang="en-US" altLang="zh-TW" sz="3200" dirty="0" smtClean="0">
                <a:latin typeface="+mn-lt"/>
              </a:rPr>
              <a:t>, </a:t>
            </a:r>
            <a:r>
              <a:rPr lang="zh-TW" altLang="en-US" sz="3200" dirty="0" smtClean="0">
                <a:latin typeface="+mn-lt"/>
              </a:rPr>
              <a:t>而且特別看重團體的禱告</a:t>
            </a:r>
            <a:r>
              <a:rPr lang="en-US" altLang="zh-TW" sz="3200" dirty="0" smtClean="0">
                <a:latin typeface="+mn-lt"/>
              </a:rPr>
              <a:t>, </a:t>
            </a:r>
            <a:r>
              <a:rPr lang="zh-TW" altLang="en-US" sz="3200" dirty="0" smtClean="0">
                <a:latin typeface="+mn-lt"/>
              </a:rPr>
              <a:t>聖靈常於眾人禱告時降臨。</a:t>
            </a:r>
          </a:p>
          <a:p>
            <a:pPr lvl="1"/>
            <a:r>
              <a:rPr lang="zh-TW" altLang="en-US" sz="3200" dirty="0" smtClean="0">
                <a:latin typeface="+mn-lt"/>
              </a:rPr>
              <a:t>►傳福音</a:t>
            </a:r>
          </a:p>
          <a:p>
            <a:pPr lvl="1">
              <a:buNone/>
            </a:pPr>
            <a:r>
              <a:rPr lang="zh-TW" altLang="en-US" sz="3200" dirty="0" smtClean="0">
                <a:latin typeface="+mn-lt"/>
              </a:rPr>
              <a:t>“得眾民的喜愛</a:t>
            </a:r>
            <a:r>
              <a:rPr lang="en-US" altLang="zh-TW" sz="3200" dirty="0" smtClean="0">
                <a:latin typeface="+mn-lt"/>
              </a:rPr>
              <a:t>, </a:t>
            </a:r>
            <a:r>
              <a:rPr lang="zh-TW" altLang="en-US" sz="3200" dirty="0" smtClean="0">
                <a:latin typeface="+mn-lt"/>
              </a:rPr>
              <a:t>主將得救的人天天加給他們”。信徒的生活引人喜愛羨慕</a:t>
            </a:r>
            <a:r>
              <a:rPr lang="en-US" altLang="zh-TW" sz="3200" dirty="0" smtClean="0">
                <a:latin typeface="+mn-lt"/>
              </a:rPr>
              <a:t>, </a:t>
            </a:r>
            <a:r>
              <a:rPr lang="zh-TW" altLang="en-US" sz="3200" dirty="0" smtClean="0">
                <a:latin typeface="+mn-lt"/>
              </a:rPr>
              <a:t>他們以身傳和口傳的方式帶領人歸向基督。</a:t>
            </a:r>
            <a:endParaRPr lang="en-US" altLang="zh-TW" sz="3200" dirty="0" smtClean="0"/>
          </a:p>
          <a:p>
            <a:pPr lvl="1">
              <a:buNone/>
            </a:pPr>
            <a:endParaRPr lang="zh-TW" altLang="en-US" sz="3200" dirty="0">
              <a:latin typeface="+mn-lt"/>
            </a:endParaRPr>
          </a:p>
          <a:p>
            <a:pPr lvl="1">
              <a:buNone/>
            </a:pPr>
            <a:endParaRPr lang="zh-TW" altLang="en-US" sz="3200" dirty="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33800" y="6400800"/>
            <a:ext cx="4419600" cy="304800"/>
          </a:xfrm>
        </p:spPr>
        <p:txBody>
          <a:bodyPr/>
          <a:lstStyle/>
          <a:p>
            <a:endParaRPr lang="en-US" altLang="zh-TW" dirty="0" smtClean="0"/>
          </a:p>
          <a:p>
            <a:r>
              <a:rPr lang="zh-TW" altLang="en-US" dirty="0" smtClean="0"/>
              <a:t>根據王文堂牧師新約讀經教材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rgbClr val="0070C0"/>
                </a:solidFill>
              </a:rPr>
              <a:t>討論題三：信徒生活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189500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610600" cy="4724400"/>
          </a:xfrm>
        </p:spPr>
        <p:txBody>
          <a:bodyPr>
            <a:normAutofit/>
          </a:bodyPr>
          <a:lstStyle/>
          <a:p>
            <a:pPr lvl="1"/>
            <a:r>
              <a:rPr lang="zh-TW" altLang="en-US" sz="3200" dirty="0" smtClean="0"/>
              <a:t>主耶穌臨升天之前，吩咐門徒到普天下去傳福音，為祂作見證。信徒有聖靈降臨在他們身上，使得他們有能力為主作見證。彼得從三次不認主到放膽傳講耶穌，就是最好的例子。從經文後半段裏</a:t>
            </a:r>
            <a:r>
              <a:rPr lang="en-US" altLang="zh-TW" sz="3200" dirty="0" smtClean="0"/>
              <a:t>,</a:t>
            </a:r>
            <a:r>
              <a:rPr lang="zh-TW" altLang="en-US" sz="3200" dirty="0" smtClean="0"/>
              <a:t>我們也得到關於初期教會信徒生活的內容。</a:t>
            </a:r>
            <a:endParaRPr lang="en-US" altLang="zh-TW" sz="3200" dirty="0" smtClean="0">
              <a:latin typeface="+mn-lt"/>
            </a:endParaRPr>
          </a:p>
          <a:p>
            <a:pPr lvl="1"/>
            <a:r>
              <a:rPr lang="zh-TW" altLang="en-US" sz="3200" dirty="0" smtClean="0"/>
              <a:t>身為門徒的我們，有著聖靈的同在，是否能夠自覺地知道自己的使命並擔起自己的任務</a:t>
            </a:r>
            <a:r>
              <a:rPr lang="en-US" altLang="zh-TW" sz="3200" dirty="0" smtClean="0"/>
              <a:t>? </a:t>
            </a:r>
            <a:endParaRPr lang="zh-TW" altLang="en-US" sz="3200" dirty="0">
              <a:latin typeface="+mn-lt"/>
            </a:endParaRPr>
          </a:p>
          <a:p>
            <a:pPr lvl="1">
              <a:buNone/>
            </a:pPr>
            <a:endParaRPr lang="zh-TW" altLang="en-US" sz="3200" dirty="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33800" y="6400800"/>
            <a:ext cx="4419600" cy="304800"/>
          </a:xfrm>
        </p:spPr>
        <p:txBody>
          <a:bodyPr/>
          <a:lstStyle/>
          <a:p>
            <a:endParaRPr lang="en-US" altLang="zh-TW" dirty="0" smtClean="0"/>
          </a:p>
          <a:p>
            <a:r>
              <a:rPr lang="en-US" dirty="0" smtClean="0"/>
              <a:t>2014 Bellman Fellowship, CBCWLA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rgbClr val="0070C0"/>
                </a:solidFill>
              </a:rPr>
              <a:t>結論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189500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194" y="1905000"/>
            <a:ext cx="8001000" cy="4495800"/>
          </a:xfrm>
        </p:spPr>
        <p:txBody>
          <a:bodyPr>
            <a:normAutofit lnSpcReduction="10000"/>
          </a:bodyPr>
          <a:lstStyle/>
          <a:p>
            <a:pPr marL="788670" lvl="1" indent="-514350">
              <a:buFont typeface="+mj-lt"/>
              <a:buAutoNum type="alphaUcPeriod"/>
            </a:pPr>
            <a:r>
              <a:rPr lang="en-US" altLang="zh-TW" sz="2800" b="1" u="sng" dirty="0" smtClean="0">
                <a:solidFill>
                  <a:srgbClr val="C00000"/>
                </a:solidFill>
                <a:latin typeface="+mn-ea"/>
                <a:ea typeface="+mn-ea"/>
              </a:rPr>
              <a:t>Admit </a:t>
            </a:r>
            <a:r>
              <a:rPr lang="zh-TW" altLang="en-US" sz="2800" b="1" u="sng" dirty="0" smtClean="0">
                <a:solidFill>
                  <a:srgbClr val="C00000"/>
                </a:solidFill>
                <a:latin typeface="+mn-ea"/>
                <a:ea typeface="+mn-ea"/>
              </a:rPr>
              <a:t>承認</a:t>
            </a:r>
            <a:r>
              <a:rPr lang="zh-TW" altLang="en-US" sz="2800" b="0" dirty="0" smtClean="0">
                <a:solidFill>
                  <a:schemeClr val="tx2"/>
                </a:solidFill>
                <a:latin typeface="+mn-ea"/>
                <a:ea typeface="+mn-ea"/>
              </a:rPr>
              <a:t>：</a:t>
            </a:r>
            <a:r>
              <a:rPr lang="zh-TW" altLang="en-US" sz="2800" b="0" dirty="0" smtClean="0">
                <a:latin typeface="+mn-ea"/>
                <a:ea typeface="+mn-ea"/>
              </a:rPr>
              <a:t>以謙卑的心，向神承認自己乃是一個罪人。「</a:t>
            </a:r>
            <a:r>
              <a:rPr lang="zh-TW" altLang="en-US" sz="2800" dirty="0" smtClean="0">
                <a:ea typeface="DFKai-SB" pitchFamily="65" charset="-120"/>
              </a:rPr>
              <a:t>因</a:t>
            </a:r>
            <a:r>
              <a:rPr lang="zh-TW" altLang="en-US" sz="2800" dirty="0">
                <a:ea typeface="DFKai-SB" pitchFamily="65" charset="-120"/>
              </a:rPr>
              <a:t>為世人都犯了罪，虧缺了神的榮耀</a:t>
            </a:r>
            <a:r>
              <a:rPr lang="zh-TW" altLang="en-US" sz="2800" dirty="0" smtClean="0">
                <a:ea typeface="DFKai-SB" pitchFamily="65" charset="-120"/>
              </a:rPr>
              <a:t>。」（</a:t>
            </a:r>
            <a:r>
              <a:rPr lang="zh-TW" altLang="en-US" sz="2800" dirty="0">
                <a:ea typeface="DFKai-SB" pitchFamily="65" charset="-120"/>
              </a:rPr>
              <a:t>羅</a:t>
            </a:r>
            <a:r>
              <a:rPr lang="en-US" altLang="zh-TW" sz="2800" dirty="0">
                <a:ea typeface="DFKai-SB" pitchFamily="65" charset="-120"/>
              </a:rPr>
              <a:t> 3:23</a:t>
            </a:r>
            <a:r>
              <a:rPr lang="zh-TW" altLang="en-US" sz="2800" dirty="0" smtClean="0">
                <a:ea typeface="DFKai-SB" pitchFamily="65" charset="-120"/>
              </a:rPr>
              <a:t>）</a:t>
            </a:r>
            <a:endParaRPr lang="en-US" altLang="zh-TW" sz="2800" b="0" dirty="0" smtClean="0">
              <a:latin typeface="+mn-ea"/>
              <a:ea typeface="+mn-ea"/>
            </a:endParaRPr>
          </a:p>
          <a:p>
            <a:pPr marL="788670" lvl="1" indent="-514350">
              <a:buFont typeface="+mj-lt"/>
              <a:buAutoNum type="alphaUcPeriod"/>
            </a:pPr>
            <a:r>
              <a:rPr lang="en-US" altLang="zh-TW" sz="2800" b="1" u="sng" dirty="0" smtClean="0">
                <a:solidFill>
                  <a:srgbClr val="C00000"/>
                </a:solidFill>
                <a:latin typeface="+mn-ea"/>
                <a:ea typeface="+mn-ea"/>
              </a:rPr>
              <a:t>Believe </a:t>
            </a:r>
            <a:r>
              <a:rPr lang="zh-TW" altLang="en-US" sz="2800" b="1" u="sng" dirty="0" smtClean="0">
                <a:solidFill>
                  <a:srgbClr val="C00000"/>
                </a:solidFill>
                <a:latin typeface="+mn-ea"/>
                <a:ea typeface="+mn-ea"/>
              </a:rPr>
              <a:t>相信</a:t>
            </a:r>
            <a:r>
              <a:rPr lang="zh-TW" altLang="en-US" sz="2800" b="0" dirty="0" smtClean="0">
                <a:solidFill>
                  <a:schemeClr val="tx2"/>
                </a:solidFill>
                <a:latin typeface="+mn-ea"/>
                <a:ea typeface="+mn-ea"/>
              </a:rPr>
              <a:t>：</a:t>
            </a:r>
            <a:r>
              <a:rPr lang="zh-TW" altLang="en-US" sz="2800" b="0" dirty="0" smtClean="0">
                <a:latin typeface="+mn-ea"/>
                <a:ea typeface="+mn-ea"/>
              </a:rPr>
              <a:t>相信耶穌並他釘十字架，使你因信耶穌而被神稱義。「</a:t>
            </a:r>
            <a:r>
              <a:rPr lang="zh-TW" altLang="en-US" sz="2800" dirty="0" smtClean="0">
                <a:ea typeface="DFKai-SB" pitchFamily="65" charset="-120"/>
              </a:rPr>
              <a:t>就</a:t>
            </a:r>
            <a:r>
              <a:rPr lang="zh-TW" altLang="en-US" sz="2800" dirty="0">
                <a:ea typeface="DFKai-SB" pitchFamily="65" charset="-120"/>
              </a:rPr>
              <a:t>是神的義，因信耶穌基督加給一切相信的人，並沒有分別</a:t>
            </a:r>
            <a:r>
              <a:rPr lang="zh-TW" altLang="en-US" sz="2800" dirty="0" smtClean="0">
                <a:ea typeface="DFKai-SB" pitchFamily="65" charset="-120"/>
              </a:rPr>
              <a:t>。」（</a:t>
            </a:r>
            <a:r>
              <a:rPr lang="zh-TW" altLang="en-US" sz="2800" dirty="0">
                <a:ea typeface="DFKai-SB" pitchFamily="65" charset="-120"/>
              </a:rPr>
              <a:t>羅 </a:t>
            </a:r>
            <a:r>
              <a:rPr lang="en-US" altLang="zh-TW" sz="2800" dirty="0" smtClean="0">
                <a:ea typeface="DFKai-SB" pitchFamily="65" charset="-120"/>
              </a:rPr>
              <a:t>3:22</a:t>
            </a:r>
            <a:r>
              <a:rPr lang="zh-TW" altLang="en-US" sz="2800" dirty="0" smtClean="0">
                <a:ea typeface="DFKai-SB" pitchFamily="65" charset="-120"/>
              </a:rPr>
              <a:t>）</a:t>
            </a:r>
            <a:endParaRPr lang="en-US" altLang="zh-TW" sz="2800" b="0" dirty="0" smtClean="0">
              <a:latin typeface="+mn-ea"/>
              <a:ea typeface="+mn-ea"/>
            </a:endParaRPr>
          </a:p>
          <a:p>
            <a:pPr marL="788670" lvl="1" indent="-514350">
              <a:buFont typeface="+mj-lt"/>
              <a:buAutoNum type="alphaUcPeriod"/>
            </a:pPr>
            <a:r>
              <a:rPr lang="en-US" altLang="zh-TW" sz="2800" b="1" u="sng" dirty="0" smtClean="0">
                <a:solidFill>
                  <a:srgbClr val="C00000"/>
                </a:solidFill>
                <a:latin typeface="+mn-ea"/>
                <a:ea typeface="+mn-ea"/>
              </a:rPr>
              <a:t>Confess </a:t>
            </a:r>
            <a:r>
              <a:rPr lang="zh-TW" altLang="en-US" sz="2800" b="1" u="sng" dirty="0" smtClean="0">
                <a:solidFill>
                  <a:srgbClr val="C00000"/>
                </a:solidFill>
                <a:latin typeface="+mn-ea"/>
                <a:ea typeface="+mn-ea"/>
              </a:rPr>
              <a:t>宣告</a:t>
            </a:r>
            <a:r>
              <a:rPr lang="zh-TW" altLang="en-US" sz="2800" dirty="0" smtClean="0">
                <a:solidFill>
                  <a:schemeClr val="tx2"/>
                </a:solidFill>
                <a:latin typeface="+mn-ea"/>
                <a:ea typeface="+mn-ea"/>
              </a:rPr>
              <a:t>：</a:t>
            </a:r>
            <a:r>
              <a:rPr lang="zh-TW" altLang="en-US" sz="2800" b="0" dirty="0" smtClean="0">
                <a:latin typeface="+mn-ea"/>
                <a:ea typeface="+mn-ea"/>
              </a:rPr>
              <a:t>藉著祈禱來宣告你的信心，將</a:t>
            </a:r>
            <a:r>
              <a:rPr lang="zh-TW" altLang="en-US" sz="2800" b="0" dirty="0" smtClean="0">
                <a:latin typeface="+mn-ea"/>
              </a:rPr>
              <a:t>耶穌接到</a:t>
            </a:r>
            <a:r>
              <a:rPr lang="zh-TW" altLang="en-US" sz="2800" b="0" dirty="0">
                <a:latin typeface="+mn-ea"/>
              </a:rPr>
              <a:t>心中</a:t>
            </a:r>
            <a:r>
              <a:rPr lang="zh-TW" altLang="en-US" sz="2800" b="0" dirty="0" smtClean="0">
                <a:latin typeface="+mn-ea"/>
              </a:rPr>
              <a:t>，使他成</a:t>
            </a:r>
            <a:r>
              <a:rPr lang="zh-TW" altLang="en-US" sz="2800" b="0" dirty="0">
                <a:latin typeface="+mn-ea"/>
              </a:rPr>
              <a:t>為你的救主與生命之</a:t>
            </a:r>
            <a:r>
              <a:rPr lang="zh-TW" altLang="en-US" sz="2800" b="0" dirty="0" smtClean="0">
                <a:latin typeface="+mn-ea"/>
              </a:rPr>
              <a:t>主。「</a:t>
            </a:r>
            <a:r>
              <a:rPr lang="zh-TW" altLang="en-US" sz="2800" dirty="0" smtClean="0">
                <a:ea typeface="DFKai-SB" pitchFamily="65" charset="-120"/>
              </a:rPr>
              <a:t>你</a:t>
            </a:r>
            <a:r>
              <a:rPr lang="zh-TW" altLang="en-US" sz="2800" dirty="0">
                <a:ea typeface="DFKai-SB" pitchFamily="65" charset="-120"/>
              </a:rPr>
              <a:t>若口裡認耶穌為主，心裡信神叫他從死裡復活，就必得救</a:t>
            </a:r>
            <a:r>
              <a:rPr lang="zh-TW" altLang="en-US" sz="2800" dirty="0" smtClean="0">
                <a:ea typeface="DFKai-SB" pitchFamily="65" charset="-120"/>
              </a:rPr>
              <a:t>。」（</a:t>
            </a:r>
            <a:r>
              <a:rPr lang="zh-TW" altLang="en-US" sz="2800" dirty="0">
                <a:ea typeface="DFKai-SB" pitchFamily="65" charset="-120"/>
              </a:rPr>
              <a:t>羅馬書</a:t>
            </a:r>
            <a:r>
              <a:rPr lang="en-US" altLang="zh-TW" sz="2800" dirty="0">
                <a:ea typeface="DFKai-SB" pitchFamily="65" charset="-120"/>
              </a:rPr>
              <a:t> </a:t>
            </a:r>
            <a:r>
              <a:rPr lang="en-US" altLang="zh-TW" sz="2800" dirty="0" smtClean="0">
                <a:ea typeface="DFKai-SB" pitchFamily="65" charset="-120"/>
              </a:rPr>
              <a:t>10:9</a:t>
            </a:r>
            <a:r>
              <a:rPr lang="zh-TW" altLang="en-US" sz="2800" dirty="0" smtClean="0">
                <a:ea typeface="DFKai-SB" pitchFamily="65" charset="-120"/>
              </a:rPr>
              <a:t>）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85800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rgbClr val="0070C0"/>
                </a:solidFill>
              </a:rPr>
              <a:t>如何得救</a:t>
            </a:r>
            <a:r>
              <a:rPr lang="en-US" altLang="zh-TW" sz="3200" b="1" dirty="0" smtClean="0">
                <a:solidFill>
                  <a:srgbClr val="0070C0"/>
                </a:solidFill>
              </a:rPr>
              <a:t> How to be saved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43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/>
          </a:bodyPr>
          <a:lstStyle/>
          <a:p>
            <a:pPr marL="788670" lvl="1" indent="-514350">
              <a:buFont typeface="Wingdings" pitchFamily="2" charset="2"/>
              <a:buChar char="§"/>
            </a:pPr>
            <a:r>
              <a:rPr lang="zh-TW" altLang="en-US" sz="3200" b="1" dirty="0"/>
              <a:t>信</a:t>
            </a:r>
            <a:r>
              <a:rPr lang="zh-TW" altLang="en-US" sz="3200" b="1" dirty="0" smtClean="0"/>
              <a:t>主之後所當做的四件事情：</a:t>
            </a:r>
            <a:endParaRPr lang="en-US" altLang="zh-TW" sz="3200" b="1" dirty="0" smtClean="0"/>
          </a:p>
          <a:p>
            <a:pPr marL="788670" lvl="1" indent="-514350">
              <a:buFont typeface="+mj-lt"/>
              <a:buAutoNum type="arabicPeriod"/>
            </a:pPr>
            <a:r>
              <a:rPr lang="zh-TW" altLang="en-US" sz="3200" b="0" dirty="0" smtClean="0"/>
              <a:t>接受浸禮，歸入基督的名下。</a:t>
            </a:r>
            <a:endParaRPr lang="en-US" altLang="zh-TW" sz="3200" b="0" dirty="0" smtClean="0"/>
          </a:p>
          <a:p>
            <a:pPr marL="788670" lvl="1" indent="-514350">
              <a:buFont typeface="+mj-lt"/>
              <a:buAutoNum type="arabicPeriod"/>
            </a:pPr>
            <a:r>
              <a:rPr lang="zh-TW" altLang="en-US" sz="3200" b="0" dirty="0" smtClean="0"/>
              <a:t>將主日分別為聖，敬拜神。</a:t>
            </a:r>
            <a:endParaRPr lang="en-US" altLang="zh-TW" sz="3200" b="0" dirty="0" smtClean="0"/>
          </a:p>
          <a:p>
            <a:pPr marL="788670" lvl="1" indent="-514350">
              <a:buFont typeface="+mj-lt"/>
              <a:buAutoNum type="arabicPeriod"/>
            </a:pPr>
            <a:r>
              <a:rPr lang="zh-TW" altLang="en-US" sz="3200" b="0" dirty="0" smtClean="0"/>
              <a:t>研</a:t>
            </a:r>
            <a:r>
              <a:rPr lang="zh-TW" altLang="en-US" sz="3200" b="0" dirty="0"/>
              <a:t>讀聖經</a:t>
            </a:r>
            <a:r>
              <a:rPr lang="zh-TW" altLang="en-US" sz="3200" b="0" dirty="0" smtClean="0"/>
              <a:t>，靈命得著餵養。</a:t>
            </a:r>
            <a:endParaRPr lang="en-US" altLang="zh-TW" sz="3200" b="0" dirty="0" smtClean="0"/>
          </a:p>
          <a:p>
            <a:pPr marL="788670" lvl="1" indent="-514350">
              <a:buFont typeface="+mj-lt"/>
              <a:buAutoNum type="arabicPeriod"/>
            </a:pPr>
            <a:r>
              <a:rPr lang="zh-TW" altLang="en-US" sz="3200" b="0" dirty="0" smtClean="0"/>
              <a:t>過團契生活，彼此相愛。</a:t>
            </a:r>
            <a:endParaRPr lang="en-US" sz="3200" b="0" dirty="0"/>
          </a:p>
        </p:txBody>
      </p:sp>
      <p:sp>
        <p:nvSpPr>
          <p:cNvPr id="2" name="TextBox 1"/>
          <p:cNvSpPr txBox="1"/>
          <p:nvPr/>
        </p:nvSpPr>
        <p:spPr>
          <a:xfrm>
            <a:off x="304800" y="6096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rgbClr val="0070C0"/>
                </a:solidFill>
                <a:latin typeface="Calibri" pitchFamily="34" charset="0"/>
              </a:rPr>
              <a:t>信主之後 </a:t>
            </a:r>
            <a:r>
              <a:rPr lang="en-US" altLang="zh-TW" sz="3200" b="1" dirty="0" smtClean="0">
                <a:solidFill>
                  <a:srgbClr val="0070C0"/>
                </a:solidFill>
                <a:latin typeface="Calibri" pitchFamily="34" charset="0"/>
              </a:rPr>
              <a:t>After </a:t>
            </a:r>
            <a:r>
              <a:rPr lang="en-US" altLang="zh-TW" sz="3200" b="1" smtClean="0">
                <a:solidFill>
                  <a:srgbClr val="0070C0"/>
                </a:solidFill>
                <a:latin typeface="Calibri" pitchFamily="34" charset="0"/>
              </a:rPr>
              <a:t>you’ve received </a:t>
            </a:r>
            <a:r>
              <a:rPr lang="en-US" altLang="zh-TW" sz="3200" b="1" dirty="0" smtClean="0">
                <a:solidFill>
                  <a:srgbClr val="0070C0"/>
                </a:solidFill>
                <a:latin typeface="Calibri" pitchFamily="34" charset="0"/>
              </a:rPr>
              <a:t>Jesus as Lord</a:t>
            </a:r>
            <a:endParaRPr lang="en-US" sz="3200" b="1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967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查經者的信念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>
                <a:latin typeface="Arial" pitchFamily="34" charset="0"/>
                <a:ea typeface="DFKai-SB" pitchFamily="65" charset="-120"/>
                <a:cs typeface="Arial" pitchFamily="34" charset="0"/>
              </a:rPr>
              <a:t>聖經都是神所默示</a:t>
            </a:r>
            <a:r>
              <a:rPr lang="zh-TW" altLang="en-US" sz="3200" dirty="0" smtClean="0">
                <a:latin typeface="Arial" pitchFamily="34" charset="0"/>
                <a:ea typeface="DFKai-SB" pitchFamily="65" charset="-120"/>
                <a:cs typeface="Arial" pitchFamily="34" charset="0"/>
              </a:rPr>
              <a:t>的，</a:t>
            </a:r>
            <a:r>
              <a:rPr lang="zh-TW" altLang="en-US" sz="3200" dirty="0">
                <a:latin typeface="Arial" pitchFamily="34" charset="0"/>
                <a:ea typeface="DFKai-SB" pitchFamily="65" charset="-120"/>
                <a:cs typeface="Arial" pitchFamily="34" charset="0"/>
              </a:rPr>
              <a:t>於教訓、督責、使人歸正、教導人學義都是有益的</a:t>
            </a:r>
            <a:r>
              <a:rPr lang="zh-TW" altLang="en-US" sz="3200" dirty="0" smtClean="0">
                <a:latin typeface="Arial" pitchFamily="34" charset="0"/>
                <a:ea typeface="DFKai-SB" pitchFamily="65" charset="-120"/>
                <a:cs typeface="Arial" pitchFamily="34" charset="0"/>
              </a:rPr>
              <a:t>，叫</a:t>
            </a:r>
            <a:r>
              <a:rPr lang="zh-TW" altLang="en-US" sz="3200" dirty="0">
                <a:latin typeface="Arial" pitchFamily="34" charset="0"/>
                <a:ea typeface="DFKai-SB" pitchFamily="65" charset="-120"/>
                <a:cs typeface="Arial" pitchFamily="34" charset="0"/>
              </a:rPr>
              <a:t>屬神的人得以完全，預備行各樣的善事</a:t>
            </a:r>
            <a:r>
              <a:rPr lang="zh-TW" altLang="en-US" sz="3200" dirty="0" smtClean="0">
                <a:latin typeface="Arial" pitchFamily="34" charset="0"/>
                <a:ea typeface="DFKai-SB" pitchFamily="65" charset="-120"/>
                <a:cs typeface="Arial" pitchFamily="34" charset="0"/>
              </a:rPr>
              <a:t>。　 （提摩太後書</a:t>
            </a:r>
            <a:r>
              <a:rPr lang="en-US" altLang="zh-TW" sz="3200" dirty="0" smtClean="0">
                <a:latin typeface="Arial" pitchFamily="34" charset="0"/>
                <a:ea typeface="DFKai-SB" pitchFamily="65" charset="-120"/>
                <a:cs typeface="Arial" pitchFamily="34" charset="0"/>
              </a:rPr>
              <a:t>3:16-17</a:t>
            </a:r>
            <a:r>
              <a:rPr lang="zh-TW" altLang="en-US" sz="3200" dirty="0" smtClean="0">
                <a:latin typeface="Arial" pitchFamily="34" charset="0"/>
                <a:ea typeface="DFKai-SB" pitchFamily="65" charset="-120"/>
                <a:cs typeface="Arial" pitchFamily="34" charset="0"/>
              </a:rPr>
              <a:t>）</a:t>
            </a:r>
            <a:endParaRPr lang="en-US" sz="3200" dirty="0">
              <a:latin typeface="Arial" pitchFamily="34" charset="0"/>
              <a:ea typeface="DFKai-SB" pitchFamily="65" charset="-12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2014 Bellman Fellowship, CBCWLA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46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使徒行傳第 </a:t>
            </a:r>
            <a:r>
              <a:rPr lang="en-US" altLang="zh-TW" dirty="0" smtClean="0"/>
              <a:t>2 </a:t>
            </a:r>
            <a:r>
              <a:rPr lang="zh-TW" altLang="en-US" dirty="0" smtClean="0"/>
              <a:t>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803400"/>
            <a:ext cx="8153400" cy="4597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zh-TW" altLang="en-US" b="1" dirty="0" smtClean="0">
                <a:latin typeface="Calibri" pitchFamily="34" charset="0"/>
                <a:ea typeface="+mn-ea"/>
              </a:rPr>
              <a:t>經文觀察：</a:t>
            </a:r>
            <a:endParaRPr lang="en-US" altLang="zh-TW" b="1" dirty="0" smtClean="0">
              <a:latin typeface="Calibri" pitchFamily="34" charset="0"/>
              <a:ea typeface="+mn-ea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>
                <a:latin typeface="Calibri" pitchFamily="34" charset="0"/>
                <a:ea typeface="+mn-ea"/>
              </a:rPr>
              <a:t>請問在什麼時候聖靈降下</a:t>
            </a:r>
            <a:r>
              <a:rPr lang="zh-TW" altLang="en-US" dirty="0" smtClean="0">
                <a:latin typeface="Calibri" pitchFamily="34" charset="0"/>
              </a:rPr>
              <a:t>，使徒被聖靈充滿</a:t>
            </a:r>
            <a:r>
              <a:rPr lang="zh-CN" altLang="en-US" dirty="0" smtClean="0"/>
              <a:t>並說方言</a:t>
            </a:r>
            <a:r>
              <a:rPr lang="zh-TW" altLang="en-US" dirty="0" smtClean="0">
                <a:latin typeface="Calibri" pitchFamily="34" charset="0"/>
              </a:rPr>
              <a:t>？眾人有何反應？ </a:t>
            </a:r>
            <a:endParaRPr lang="en-US" altLang="zh-TW" sz="2800" dirty="0" smtClean="0">
              <a:latin typeface="Calibri" pitchFamily="34" charset="0"/>
              <a:ea typeface="+mn-ea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>
                <a:latin typeface="Calibri" pitchFamily="34" charset="0"/>
                <a:ea typeface="+mn-ea"/>
              </a:rPr>
              <a:t>讀</a:t>
            </a:r>
            <a:r>
              <a:rPr lang="en-US" altLang="zh-TW" sz="2800" dirty="0" smtClean="0">
                <a:latin typeface="Calibri" pitchFamily="34" charset="0"/>
                <a:ea typeface="+mn-ea"/>
              </a:rPr>
              <a:t>Acts 2:16-36</a:t>
            </a:r>
            <a:r>
              <a:rPr lang="zh-TW" altLang="en-US" sz="2800" dirty="0" smtClean="0">
                <a:latin typeface="Calibri" pitchFamily="34" charset="0"/>
                <a:ea typeface="+mn-ea"/>
              </a:rPr>
              <a:t>。這段經文</a:t>
            </a:r>
            <a:r>
              <a:rPr lang="zh-TW" altLang="en-US" dirty="0" smtClean="0">
                <a:latin typeface="Calibri" pitchFamily="34" charset="0"/>
                <a:ea typeface="+mn-ea"/>
              </a:rPr>
              <a:t>中</a:t>
            </a:r>
            <a:r>
              <a:rPr lang="zh-CN" altLang="en-US" dirty="0" smtClean="0"/>
              <a:t>彼得</a:t>
            </a:r>
            <a:r>
              <a:rPr lang="zh-TW" altLang="en-US" dirty="0" smtClean="0"/>
              <a:t>講道的主要內容</a:t>
            </a:r>
            <a:r>
              <a:rPr lang="zh-TW" altLang="en-US" sz="2800" dirty="0" smtClean="0">
                <a:latin typeface="Calibri" pitchFamily="34" charset="0"/>
                <a:ea typeface="+mn-ea"/>
              </a:rPr>
              <a:t>是在說</a:t>
            </a:r>
            <a:r>
              <a:rPr lang="zh-TW" altLang="en-US" dirty="0" smtClean="0">
                <a:latin typeface="Calibri" pitchFamily="34" charset="0"/>
              </a:rPr>
              <a:t>什麼</a:t>
            </a:r>
            <a:r>
              <a:rPr lang="zh-TW" altLang="en-US" sz="2800" dirty="0" smtClean="0">
                <a:latin typeface="Calibri" pitchFamily="34" charset="0"/>
                <a:ea typeface="+mn-ea"/>
              </a:rPr>
              <a:t>？指的是誰？</a:t>
            </a:r>
            <a:endParaRPr lang="en-US" altLang="zh-TW" sz="2800" dirty="0" smtClean="0">
              <a:latin typeface="Calibri" pitchFamily="34" charset="0"/>
              <a:ea typeface="+mn-ea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latin typeface="Calibri" pitchFamily="34" charset="0"/>
                <a:ea typeface="+mn-ea"/>
              </a:rPr>
              <a:t>讀</a:t>
            </a:r>
            <a:r>
              <a:rPr lang="en-US" altLang="zh-TW" dirty="0" smtClean="0">
                <a:latin typeface="Calibri" pitchFamily="34" charset="0"/>
              </a:rPr>
              <a:t>Acts 2:37-38</a:t>
            </a:r>
            <a:r>
              <a:rPr lang="zh-TW" altLang="en-US" dirty="0" smtClean="0">
                <a:latin typeface="Calibri" pitchFamily="34" charset="0"/>
                <a:ea typeface="+mn-ea"/>
              </a:rPr>
              <a:t>。在聽完</a:t>
            </a:r>
            <a:r>
              <a:rPr lang="zh-CN" altLang="en-US" dirty="0" smtClean="0"/>
              <a:t>彼得</a:t>
            </a:r>
            <a:r>
              <a:rPr lang="zh-TW" altLang="en-US" dirty="0" smtClean="0"/>
              <a:t>講道後</a:t>
            </a:r>
            <a:r>
              <a:rPr lang="zh-TW" altLang="en-US" dirty="0" smtClean="0">
                <a:latin typeface="Calibri" pitchFamily="34" charset="0"/>
              </a:rPr>
              <a:t>，眾人有何反應？</a:t>
            </a:r>
            <a:r>
              <a:rPr lang="zh-CN" altLang="en-US" dirty="0" smtClean="0"/>
              <a:t>彼得</a:t>
            </a:r>
            <a:r>
              <a:rPr lang="zh-TW" altLang="en-US" dirty="0" smtClean="0"/>
              <a:t>的回應是</a:t>
            </a:r>
            <a:r>
              <a:rPr lang="zh-TW" altLang="en-US" dirty="0" smtClean="0">
                <a:latin typeface="Calibri" pitchFamily="34" charset="0"/>
              </a:rPr>
              <a:t>什麼？</a:t>
            </a:r>
            <a:endParaRPr lang="en-US" altLang="zh-TW" dirty="0" smtClean="0">
              <a:latin typeface="Calibri" pitchFamily="34" charset="0"/>
              <a:ea typeface="+mn-ea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>
                <a:latin typeface="Calibri" pitchFamily="34" charset="0"/>
                <a:ea typeface="+mn-ea"/>
              </a:rPr>
              <a:t>讀</a:t>
            </a:r>
            <a:r>
              <a:rPr lang="en-US" altLang="zh-TW" dirty="0" smtClean="0">
                <a:latin typeface="Calibri" pitchFamily="34" charset="0"/>
              </a:rPr>
              <a:t>Acts 2:42-47</a:t>
            </a:r>
            <a:r>
              <a:rPr lang="zh-TW" altLang="en-US" dirty="0" smtClean="0">
                <a:latin typeface="Calibri" pitchFamily="34" charset="0"/>
              </a:rPr>
              <a:t> 。 我們可以看到初期教會信徒的生活包含些什麼</a:t>
            </a:r>
            <a:r>
              <a:rPr lang="zh-TW" altLang="en-US" sz="2800" dirty="0" smtClean="0">
                <a:latin typeface="Calibri" pitchFamily="34" charset="0"/>
                <a:ea typeface="+mn-ea"/>
              </a:rPr>
              <a:t>？</a:t>
            </a:r>
            <a:endParaRPr lang="en-US" altLang="zh-TW" sz="2800" dirty="0" smtClean="0">
              <a:latin typeface="Calibri" pitchFamily="34" charset="0"/>
              <a:ea typeface="+mn-e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81400" y="6324600"/>
            <a:ext cx="3124200" cy="304800"/>
          </a:xfrm>
        </p:spPr>
        <p:txBody>
          <a:bodyPr/>
          <a:lstStyle/>
          <a:p>
            <a:r>
              <a:rPr lang="en-US" dirty="0" smtClean="0"/>
              <a:t>2014 Bellman Fellowship, CBCWLA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42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dirty="0" smtClean="0"/>
              <a:t>五旬節</a:t>
            </a:r>
            <a:r>
              <a:rPr lang="en-US" altLang="zh-TW" b="0" dirty="0" smtClean="0"/>
              <a:t>(</a:t>
            </a:r>
            <a:r>
              <a:rPr lang="en-US" b="0" dirty="0" smtClean="0"/>
              <a:t>Pentecost</a:t>
            </a:r>
            <a:r>
              <a:rPr lang="en-US" altLang="zh-TW" b="0" dirty="0" smtClean="0"/>
              <a:t>)</a:t>
            </a:r>
            <a:r>
              <a:rPr lang="en-US" b="0" dirty="0" smtClean="0"/>
              <a:t/>
            </a:r>
            <a:br>
              <a:rPr lang="en-US" b="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803400"/>
            <a:ext cx="8153400" cy="4597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zh-CN" altLang="en-US" dirty="0" smtClean="0">
                <a:latin typeface="Calibri" pitchFamily="34" charset="0"/>
                <a:ea typeface="+mn-ea"/>
              </a:rPr>
              <a:t>五旬節</a:t>
            </a:r>
            <a:r>
              <a:rPr lang="zh-TW" altLang="en-US" b="1" dirty="0" smtClean="0">
                <a:latin typeface="Calibri" pitchFamily="34" charset="0"/>
                <a:ea typeface="+mn-ea"/>
              </a:rPr>
              <a:t>：</a:t>
            </a:r>
            <a:endParaRPr lang="en-US" altLang="zh-TW" b="1" dirty="0" smtClean="0">
              <a:latin typeface="Calibri" pitchFamily="34" charset="0"/>
              <a:ea typeface="+mn-ea"/>
            </a:endParaRPr>
          </a:p>
          <a:p>
            <a:pPr>
              <a:buFont typeface="Wingdings" pitchFamily="2" charset="2"/>
              <a:buChar char="q"/>
            </a:pPr>
            <a:r>
              <a:rPr lang="zh-TW" altLang="en-US" dirty="0" smtClean="0"/>
              <a:t>五旬節又稱為七七節，或收成節。五旬節顧名思義是在第五十天所慶祝的節日。五旬節是從初熟節（利</a:t>
            </a:r>
            <a:r>
              <a:rPr lang="en-US" altLang="zh-TW" dirty="0" smtClean="0"/>
              <a:t>23:10-11,15-17</a:t>
            </a:r>
            <a:r>
              <a:rPr lang="zh-TW" altLang="en-US" dirty="0" smtClean="0"/>
              <a:t>）開始算起的第</a:t>
            </a:r>
            <a:r>
              <a:rPr lang="en-US" altLang="zh-TW" dirty="0" smtClean="0"/>
              <a:t>50</a:t>
            </a:r>
            <a:r>
              <a:rPr lang="zh-TW" altLang="en-US" dirty="0" smtClean="0"/>
              <a:t>天（第七個安息日的次日），所以稱之為五旬節。在猶太教，這一天是摩西在西奈山領受上帝所給與的</a:t>
            </a:r>
            <a:r>
              <a:rPr lang="en-US" altLang="zh-TW" dirty="0" smtClean="0"/>
              <a:t>《</a:t>
            </a:r>
            <a:r>
              <a:rPr lang="zh-TW" altLang="en-US" dirty="0" smtClean="0"/>
              <a:t>十誡</a:t>
            </a:r>
            <a:r>
              <a:rPr lang="en-US" altLang="zh-TW" dirty="0" smtClean="0"/>
              <a:t>》</a:t>
            </a:r>
            <a:r>
              <a:rPr lang="zh-TW" altLang="en-US" dirty="0" smtClean="0"/>
              <a:t>的日子，也是「感謝律法的紀念日」。這個節日同時也用來感謝上帝賜與的收獲，是猶太人的三大節期之一。 </a:t>
            </a:r>
            <a:endParaRPr lang="en-US" altLang="zh-TW" b="1" dirty="0" smtClean="0">
              <a:latin typeface="Calibri" pitchFamily="34" charset="0"/>
              <a:ea typeface="+mn-ea"/>
            </a:endParaRPr>
          </a:p>
          <a:p>
            <a:pPr>
              <a:buFont typeface="Wingdings" pitchFamily="2" charset="2"/>
              <a:buChar char="q"/>
            </a:pPr>
            <a:endParaRPr lang="en-US" altLang="zh-TW" b="1" dirty="0" smtClean="0">
              <a:latin typeface="Calibri" pitchFamily="34" charset="0"/>
              <a:ea typeface="+mn-ea"/>
            </a:endParaRPr>
          </a:p>
          <a:p>
            <a:pPr>
              <a:buFont typeface="Wingdings" pitchFamily="2" charset="2"/>
              <a:buChar char="q"/>
            </a:pPr>
            <a:endParaRPr lang="en-US" altLang="zh-TW" b="1" dirty="0" smtClean="0">
              <a:latin typeface="Calibri" pitchFamily="34" charset="0"/>
              <a:ea typeface="+mn-ea"/>
            </a:endParaRPr>
          </a:p>
          <a:p>
            <a:pPr>
              <a:buFont typeface="Wingdings" pitchFamily="2" charset="2"/>
              <a:buChar char="q"/>
            </a:pPr>
            <a:endParaRPr lang="en-US" altLang="zh-TW" b="1" dirty="0" smtClean="0">
              <a:latin typeface="Calibri" pitchFamily="34" charset="0"/>
              <a:ea typeface="+mn-e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81400" y="6324600"/>
            <a:ext cx="3200400" cy="304800"/>
          </a:xfrm>
        </p:spPr>
        <p:txBody>
          <a:bodyPr/>
          <a:lstStyle/>
          <a:p>
            <a:r>
              <a:rPr lang="en-US" dirty="0" smtClean="0"/>
              <a:t>2014 Bellman Fellowship, CBCWLA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42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dirty="0" smtClean="0"/>
              <a:t>說方言</a:t>
            </a:r>
            <a:r>
              <a:rPr lang="zh-TW" altLang="en-US" b="0" dirty="0" smtClean="0"/>
              <a:t>和</a:t>
            </a:r>
            <a:r>
              <a:rPr lang="zh-CN" altLang="en-US" b="0" dirty="0" smtClean="0"/>
              <a:t>說預言</a:t>
            </a:r>
            <a:r>
              <a:rPr lang="en-US" b="0" dirty="0" smtClean="0"/>
              <a:t/>
            </a:r>
            <a:br>
              <a:rPr lang="en-US" b="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803400"/>
            <a:ext cx="8153400" cy="4597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zh-TW" altLang="en-US" dirty="0" smtClean="0">
                <a:latin typeface="Calibri" pitchFamily="34" charset="0"/>
                <a:ea typeface="+mn-ea"/>
              </a:rPr>
              <a:t>說方言</a:t>
            </a:r>
            <a:r>
              <a:rPr lang="en-US" altLang="zh-TW" dirty="0" smtClean="0">
                <a:latin typeface="Calibri" pitchFamily="34" charset="0"/>
                <a:ea typeface="+mn-ea"/>
              </a:rPr>
              <a:t>: </a:t>
            </a:r>
            <a:r>
              <a:rPr lang="zh-TW" altLang="en-US" dirty="0" smtClean="0">
                <a:latin typeface="Calibri" pitchFamily="34" charset="0"/>
                <a:ea typeface="+mn-ea"/>
              </a:rPr>
              <a:t>“方言”就是就是 “別國的話”</a:t>
            </a:r>
            <a:r>
              <a:rPr lang="en-US" altLang="zh-TW" dirty="0" smtClean="0">
                <a:latin typeface="Calibri" pitchFamily="34" charset="0"/>
                <a:ea typeface="+mn-ea"/>
              </a:rPr>
              <a:t>, </a:t>
            </a:r>
            <a:r>
              <a:rPr lang="zh-TW" altLang="en-US" dirty="0" smtClean="0">
                <a:latin typeface="Calibri" pitchFamily="34" charset="0"/>
                <a:ea typeface="+mn-ea"/>
              </a:rPr>
              <a:t>並非不能辨識的舌音。 </a:t>
            </a:r>
          </a:p>
          <a:p>
            <a:pPr lvl="0"/>
            <a:r>
              <a:rPr lang="zh-TW" altLang="en-US" dirty="0" smtClean="0"/>
              <a:t> 說預言</a:t>
            </a:r>
            <a:r>
              <a:rPr lang="en-US" altLang="zh-TW" dirty="0" smtClean="0"/>
              <a:t>: </a:t>
            </a:r>
            <a:r>
              <a:rPr lang="zh-TW" altLang="en-US" dirty="0" smtClean="0"/>
              <a:t>也也就是“講道”</a:t>
            </a:r>
            <a:r>
              <a:rPr lang="en-US" dirty="0" smtClean="0"/>
              <a:t>, </a:t>
            </a:r>
            <a:r>
              <a:rPr lang="zh-TW" altLang="en-US" dirty="0" smtClean="0"/>
              <a:t>或“講說神的大作為”</a:t>
            </a:r>
            <a:r>
              <a:rPr lang="en-US" dirty="0" smtClean="0"/>
              <a:t>, </a:t>
            </a:r>
            <a:r>
              <a:rPr lang="zh-TW" altLang="en-US" dirty="0" smtClean="0"/>
              <a:t>或“稱讚神為大”</a:t>
            </a:r>
            <a:r>
              <a:rPr lang="en-US" dirty="0" smtClean="0"/>
              <a:t>, </a:t>
            </a:r>
            <a:r>
              <a:rPr lang="zh-TW" altLang="en-US" dirty="0" smtClean="0"/>
              <a:t>而非僅限於預測將來所要發生的事。所謂“神的大作為”就是耶穌基督從死裡復活</a:t>
            </a:r>
            <a:r>
              <a:rPr lang="en-US" dirty="0" smtClean="0"/>
              <a:t>, </a:t>
            </a:r>
            <a:r>
              <a:rPr lang="zh-TW" altLang="en-US" dirty="0" smtClean="0"/>
              <a:t>成為世人的救主。</a:t>
            </a:r>
            <a:endParaRPr lang="en-US" dirty="0" smtClean="0"/>
          </a:p>
          <a:p>
            <a:pPr lvl="0">
              <a:buNone/>
            </a:pPr>
            <a:r>
              <a:rPr lang="zh-TW" altLang="en-US" dirty="0" smtClean="0"/>
              <a:t>“預言”是傳福音的內容。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altLang="zh-TW" b="1" dirty="0" smtClean="0">
              <a:latin typeface="Calibri" pitchFamily="34" charset="0"/>
              <a:ea typeface="+mn-ea"/>
            </a:endParaRPr>
          </a:p>
          <a:p>
            <a:pPr>
              <a:buFont typeface="Wingdings" pitchFamily="2" charset="2"/>
              <a:buChar char="q"/>
            </a:pPr>
            <a:endParaRPr lang="en-US" altLang="zh-TW" b="1" dirty="0" smtClean="0">
              <a:latin typeface="Calibri" pitchFamily="34" charset="0"/>
              <a:ea typeface="+mn-ea"/>
            </a:endParaRPr>
          </a:p>
          <a:p>
            <a:pPr lvl="8">
              <a:buFont typeface="Wingdings" pitchFamily="2" charset="2"/>
              <a:buChar char="q"/>
            </a:pPr>
            <a:endParaRPr lang="en-US" altLang="zh-TW" b="1" dirty="0" smtClean="0">
              <a:latin typeface="Calibri" pitchFamily="34" charset="0"/>
              <a:ea typeface="+mn-e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81400" y="6324600"/>
            <a:ext cx="3048000" cy="381000"/>
          </a:xfrm>
        </p:spPr>
        <p:txBody>
          <a:bodyPr/>
          <a:lstStyle/>
          <a:p>
            <a:r>
              <a:rPr lang="zh-TW" altLang="en-US" dirty="0" smtClean="0"/>
              <a:t>根據王文堂牧師新約讀經教材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42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382000" cy="4648200"/>
          </a:xfrm>
        </p:spPr>
        <p:txBody>
          <a:bodyPr>
            <a:normAutofit/>
          </a:bodyPr>
          <a:lstStyle/>
          <a:p>
            <a:pPr fontAlgn="b"/>
            <a:r>
              <a:rPr lang="zh-TW" altLang="en-US" sz="3200" dirty="0" smtClean="0"/>
              <a:t>一般人將「靈浸」稱作「靈洗」，或稱「聖靈的洗」</a:t>
            </a:r>
            <a:r>
              <a:rPr lang="zh-TW" altLang="en-US" dirty="0" smtClean="0"/>
              <a:t> 。</a:t>
            </a:r>
            <a:endParaRPr lang="en-US" altLang="zh-TW" dirty="0" smtClean="0"/>
          </a:p>
          <a:p>
            <a:pPr fontAlgn="b"/>
            <a:r>
              <a:rPr lang="zh-TW" altLang="en-US" dirty="0" smtClean="0"/>
              <a:t> 當主耶穌即將顯在人前，開始傳道的時候，施浸約翰就豫告說：「祂要用聖靈</a:t>
            </a:r>
            <a:r>
              <a:rPr lang="en-US" altLang="zh-TW" dirty="0" smtClean="0"/>
              <a:t>...</a:t>
            </a:r>
            <a:r>
              <a:rPr lang="zh-TW" altLang="en-US" dirty="0" smtClean="0"/>
              <a:t>給你們施浸」</a:t>
            </a:r>
            <a:r>
              <a:rPr lang="en-US" altLang="zh-TW" dirty="0" smtClean="0"/>
              <a:t>(</a:t>
            </a:r>
            <a:r>
              <a:rPr lang="zh-TW" altLang="en-US" dirty="0" smtClean="0"/>
              <a:t>太三</a:t>
            </a:r>
            <a:r>
              <a:rPr lang="en-US" altLang="zh-TW" dirty="0" smtClean="0"/>
              <a:t>11</a:t>
            </a:r>
            <a:r>
              <a:rPr lang="zh-TW" altLang="en-US" dirty="0" smtClean="0"/>
              <a:t>；可一</a:t>
            </a:r>
            <a:r>
              <a:rPr lang="en-US" altLang="zh-TW" dirty="0" smtClean="0"/>
              <a:t>8</a:t>
            </a:r>
            <a:r>
              <a:rPr lang="zh-TW" altLang="en-US" dirty="0" smtClean="0"/>
              <a:t>；路三</a:t>
            </a:r>
            <a:r>
              <a:rPr lang="en-US" altLang="zh-TW" dirty="0" smtClean="0"/>
              <a:t>16)</a:t>
            </a:r>
            <a:r>
              <a:rPr lang="zh-TW" altLang="en-US" dirty="0" smtClean="0"/>
              <a:t>，指明施予「靈浸」者，就是主自己。主耶穌在死而復活、升天之前，豫告祂的門徒說：「不多幾日，你們要受聖靈的浸」</a:t>
            </a:r>
            <a:r>
              <a:rPr lang="en-US" altLang="zh-TW" dirty="0" smtClean="0"/>
              <a:t>(</a:t>
            </a:r>
            <a:r>
              <a:rPr lang="zh-TW" altLang="en-US" dirty="0" smtClean="0"/>
              <a:t>徒一</a:t>
            </a:r>
            <a:r>
              <a:rPr lang="en-US" altLang="zh-TW" dirty="0" smtClean="0"/>
              <a:t>3~5)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fontAlgn="b"/>
            <a:r>
              <a:rPr lang="zh-TW" altLang="en-US" dirty="0" smtClean="0"/>
              <a:t>靈浸的特徵包括說方言和說預言。</a:t>
            </a:r>
          </a:p>
          <a:p>
            <a:pPr lvl="1"/>
            <a:endParaRPr lang="zh-TW" altLang="en-US" sz="3200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rgbClr val="0070C0"/>
                </a:solidFill>
                <a:latin typeface="+mn-ea"/>
              </a:rPr>
              <a:t>討論題一： 靈浸</a:t>
            </a:r>
            <a:endParaRPr lang="en-US" sz="36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81400" y="6324600"/>
            <a:ext cx="3124200" cy="228600"/>
          </a:xfrm>
        </p:spPr>
        <p:txBody>
          <a:bodyPr/>
          <a:lstStyle/>
          <a:p>
            <a:r>
              <a:rPr lang="en-US" dirty="0" smtClean="0"/>
              <a:t>2014 Bellman Fellowship, CBCWLA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123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/>
          <a:lstStyle/>
          <a:p>
            <a:pPr lvl="1"/>
            <a:r>
              <a:rPr lang="zh-TW" altLang="en-US" sz="3200" dirty="0" smtClean="0"/>
              <a:t>參考</a:t>
            </a:r>
            <a:r>
              <a:rPr lang="en-US" altLang="zh-TW" sz="3200" dirty="0" smtClean="0"/>
              <a:t>Act 1:8, 11:16-18</a:t>
            </a:r>
            <a:r>
              <a:rPr lang="zh-TW" altLang="en-US" sz="3200" dirty="0" smtClean="0"/>
              <a:t>和今天的經文，你認為靈浸的目的是什麼？基督徒應該如何看待說方言這一類的屬靈能力？</a:t>
            </a:r>
            <a:endParaRPr lang="en-US" altLang="zh-TW" sz="3200" dirty="0" smtClean="0"/>
          </a:p>
          <a:p>
            <a:pPr lvl="1"/>
            <a:endParaRPr lang="zh-TW" altLang="en-US" sz="3200" dirty="0" smtClean="0"/>
          </a:p>
          <a:p>
            <a:pPr lvl="1"/>
            <a:endParaRPr lang="en-US" altLang="zh-TW" sz="3200" dirty="0" smtClean="0"/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685799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rgbClr val="0070C0"/>
                </a:solidFill>
                <a:latin typeface="+mn-ea"/>
              </a:rPr>
              <a:t>靈浸</a:t>
            </a:r>
            <a:endParaRPr lang="en-US" sz="3600" u="sn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1400" y="6324600"/>
            <a:ext cx="3276600" cy="304800"/>
          </a:xfrm>
        </p:spPr>
        <p:txBody>
          <a:bodyPr/>
          <a:lstStyle/>
          <a:p>
            <a:r>
              <a:rPr lang="en-US" dirty="0" smtClean="0"/>
              <a:t>2014 Bellman Fellowship, CBCWLA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59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752600"/>
            <a:ext cx="8610600" cy="4876800"/>
          </a:xfrm>
        </p:spPr>
        <p:txBody>
          <a:bodyPr>
            <a:normAutofit fontScale="62500" lnSpcReduction="20000"/>
          </a:bodyPr>
          <a:lstStyle/>
          <a:p>
            <a:pPr lvl="1"/>
            <a:r>
              <a:rPr lang="zh-TW" altLang="en-US" sz="3800" dirty="0" smtClean="0"/>
              <a:t>靈浸的目的</a:t>
            </a:r>
          </a:p>
          <a:p>
            <a:pPr lvl="1">
              <a:buNone/>
            </a:pPr>
            <a:r>
              <a:rPr lang="en-US" altLang="zh-TW" sz="3800" dirty="0" smtClean="0"/>
              <a:t>1. </a:t>
            </a:r>
            <a:r>
              <a:rPr lang="zh-TW" altLang="en-US" sz="3800" dirty="0" smtClean="0"/>
              <a:t>得能力</a:t>
            </a:r>
            <a:r>
              <a:rPr lang="en-US" altLang="zh-TW" sz="3800" dirty="0" smtClean="0"/>
              <a:t>: </a:t>
            </a:r>
            <a:r>
              <a:rPr lang="zh-TW" altLang="en-US" sz="3800" dirty="0" smtClean="0"/>
              <a:t>使信徒有能力為主作見證。</a:t>
            </a:r>
          </a:p>
          <a:p>
            <a:pPr lvl="1">
              <a:buNone/>
            </a:pPr>
            <a:r>
              <a:rPr lang="en-US" altLang="zh-TW" sz="3800" dirty="0" smtClean="0"/>
              <a:t>2. </a:t>
            </a:r>
            <a:r>
              <a:rPr lang="zh-TW" altLang="en-US" sz="3800" dirty="0" smtClean="0"/>
              <a:t>明白神的心意</a:t>
            </a:r>
            <a:r>
              <a:rPr lang="en-US" altLang="zh-TW" sz="3800" dirty="0" smtClean="0"/>
              <a:t>: </a:t>
            </a:r>
            <a:r>
              <a:rPr lang="zh-TW" altLang="en-US" sz="3800" dirty="0" smtClean="0"/>
              <a:t>藉著可見的徵象</a:t>
            </a:r>
            <a:r>
              <a:rPr lang="en-US" altLang="zh-TW" sz="3800" dirty="0" smtClean="0"/>
              <a:t>, </a:t>
            </a:r>
            <a:r>
              <a:rPr lang="zh-TW" altLang="en-US" sz="3800" dirty="0" smtClean="0"/>
              <a:t>使信徒明白神的恩典也臨到了外邦人。</a:t>
            </a:r>
          </a:p>
          <a:p>
            <a:pPr lvl="1">
              <a:buNone/>
            </a:pPr>
            <a:r>
              <a:rPr lang="en-US" altLang="zh-TW" sz="3800" dirty="0" smtClean="0"/>
              <a:t>3. </a:t>
            </a:r>
            <a:r>
              <a:rPr lang="zh-TW" altLang="en-US" sz="3800" dirty="0" smtClean="0"/>
              <a:t>使恩典完全</a:t>
            </a:r>
            <a:r>
              <a:rPr lang="en-US" altLang="zh-TW" sz="3800" dirty="0" smtClean="0"/>
              <a:t>: </a:t>
            </a:r>
            <a:r>
              <a:rPr lang="zh-TW" altLang="en-US" sz="3800" dirty="0" smtClean="0"/>
              <a:t>讓初信者不但得著赦罪的恩典</a:t>
            </a:r>
            <a:r>
              <a:rPr lang="en-US" altLang="zh-TW" sz="3800" dirty="0" smtClean="0"/>
              <a:t>, </a:t>
            </a:r>
            <a:r>
              <a:rPr lang="zh-TW" altLang="en-US" sz="3800" dirty="0" smtClean="0"/>
              <a:t>也</a:t>
            </a:r>
          </a:p>
          <a:p>
            <a:pPr lvl="1">
              <a:buNone/>
            </a:pPr>
            <a:r>
              <a:rPr lang="zh-TW" altLang="en-US" sz="3800" dirty="0" smtClean="0"/>
              <a:t>得著聖靈同在的恩典。</a:t>
            </a:r>
          </a:p>
          <a:p>
            <a:pPr lvl="1">
              <a:buNone/>
            </a:pPr>
            <a:r>
              <a:rPr lang="zh-TW" altLang="en-US" sz="3800" dirty="0" smtClean="0"/>
              <a:t>►神劃時代的作為</a:t>
            </a:r>
            <a:r>
              <a:rPr lang="en-US" altLang="zh-TW" sz="3800" dirty="0" smtClean="0"/>
              <a:t>: </a:t>
            </a:r>
          </a:p>
          <a:p>
            <a:pPr lvl="1"/>
            <a:r>
              <a:rPr lang="zh-TW" altLang="en-US" sz="3800" dirty="0" smtClean="0"/>
              <a:t>在使徒時代</a:t>
            </a:r>
            <a:r>
              <a:rPr lang="en-US" altLang="zh-TW" sz="3800" dirty="0" smtClean="0"/>
              <a:t>, </a:t>
            </a:r>
            <a:r>
              <a:rPr lang="zh-TW" altLang="en-US" sz="3800" dirty="0" smtClean="0"/>
              <a:t>教會誕生</a:t>
            </a:r>
            <a:r>
              <a:rPr lang="en-US" altLang="zh-TW" sz="3800" dirty="0" smtClean="0"/>
              <a:t>, </a:t>
            </a:r>
            <a:r>
              <a:rPr lang="zh-TW" altLang="en-US" sz="3800" dirty="0" smtClean="0"/>
              <a:t>福音初傳</a:t>
            </a:r>
            <a:r>
              <a:rPr lang="en-US" altLang="zh-TW" sz="3800" dirty="0" smtClean="0"/>
              <a:t>, </a:t>
            </a:r>
            <a:r>
              <a:rPr lang="zh-TW" altLang="en-US" sz="3800" dirty="0" smtClean="0"/>
              <a:t>許多事情都是頭一次發生。那時神以大能大力顯出許多神蹟奇事</a:t>
            </a:r>
            <a:r>
              <a:rPr lang="en-US" altLang="zh-TW" sz="3800" dirty="0" smtClean="0"/>
              <a:t>, </a:t>
            </a:r>
            <a:r>
              <a:rPr lang="zh-TW" altLang="en-US" sz="3800" dirty="0" smtClean="0"/>
              <a:t>叫世人信服基督。</a:t>
            </a:r>
          </a:p>
          <a:p>
            <a:pPr lvl="1">
              <a:buNone/>
            </a:pPr>
            <a:r>
              <a:rPr lang="zh-TW" altLang="en-US" sz="3800" dirty="0" smtClean="0"/>
              <a:t>►是常規還是特例</a:t>
            </a:r>
            <a:r>
              <a:rPr lang="en-US" altLang="zh-TW" sz="3800" dirty="0" smtClean="0"/>
              <a:t>?</a:t>
            </a:r>
          </a:p>
          <a:p>
            <a:pPr lvl="1"/>
            <a:r>
              <a:rPr lang="zh-TW" altLang="en-US" sz="3800" dirty="0" smtClean="0"/>
              <a:t>信徒需要聖靈的同在</a:t>
            </a:r>
            <a:r>
              <a:rPr lang="en-US" altLang="zh-TW" sz="3800" dirty="0" smtClean="0"/>
              <a:t>, </a:t>
            </a:r>
            <a:r>
              <a:rPr lang="zh-TW" altLang="en-US" sz="3800" dirty="0" smtClean="0"/>
              <a:t>這是常規。聖靈同在時會說出別國的語言</a:t>
            </a:r>
            <a:r>
              <a:rPr lang="en-US" altLang="zh-TW" sz="3800" dirty="0" smtClean="0"/>
              <a:t>, </a:t>
            </a:r>
            <a:r>
              <a:rPr lang="zh-TW" altLang="en-US" sz="3800" dirty="0" smtClean="0"/>
              <a:t>這是特例</a:t>
            </a:r>
          </a:p>
          <a:p>
            <a:pPr lvl="1">
              <a:buNone/>
            </a:pPr>
            <a:endParaRPr lang="en-US" altLang="zh-TW" sz="3200" dirty="0" smtClean="0"/>
          </a:p>
          <a:p>
            <a:pPr lvl="1"/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581400" y="6324600"/>
            <a:ext cx="3505200" cy="381000"/>
          </a:xfrm>
        </p:spPr>
        <p:txBody>
          <a:bodyPr/>
          <a:lstStyle/>
          <a:p>
            <a:endParaRPr lang="en-US" altLang="zh-TW" dirty="0" smtClean="0"/>
          </a:p>
          <a:p>
            <a:r>
              <a:rPr lang="zh-TW" altLang="en-US" dirty="0" smtClean="0"/>
              <a:t>根據王文堂牧師新約讀經教材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685799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rgbClr val="0070C0"/>
                </a:solidFill>
                <a:latin typeface="+mn-ea"/>
              </a:rPr>
              <a:t>靈浸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342459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534400" cy="4953000"/>
          </a:xfrm>
        </p:spPr>
        <p:txBody>
          <a:bodyPr>
            <a:normAutofit/>
          </a:bodyPr>
          <a:lstStyle/>
          <a:p>
            <a:pPr lvl="1"/>
            <a:r>
              <a:rPr lang="zh-TW" altLang="en-US" sz="3200" dirty="0" smtClean="0">
                <a:latin typeface="+mn-lt"/>
              </a:rPr>
              <a:t>根據 </a:t>
            </a:r>
            <a:r>
              <a:rPr lang="en-US" altLang="zh-TW" sz="3200" dirty="0" smtClean="0"/>
              <a:t>Acts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2:16-36</a:t>
            </a:r>
            <a:r>
              <a:rPr lang="zh-TW" altLang="en-US" sz="3200" dirty="0" smtClean="0"/>
              <a:t>，總結彼得提出的三點來說明耶穌就是主基督。 </a:t>
            </a:r>
            <a:r>
              <a:rPr lang="en-US" altLang="zh-TW" sz="3200" dirty="0" smtClean="0"/>
              <a:t>(</a:t>
            </a:r>
            <a:r>
              <a:rPr lang="zh-CN" altLang="en-US" sz="3200" dirty="0" smtClean="0"/>
              <a:t>約珥書</a:t>
            </a:r>
            <a:r>
              <a:rPr lang="en-US" altLang="zh-TW" sz="3200" dirty="0" smtClean="0"/>
              <a:t>2:28-32, </a:t>
            </a:r>
            <a:r>
              <a:rPr lang="zh-CN" altLang="en-US" sz="3200" dirty="0" smtClean="0"/>
              <a:t>詩篇</a:t>
            </a:r>
            <a:r>
              <a:rPr lang="en-US" altLang="zh-CN" sz="3200" dirty="0" smtClean="0"/>
              <a:t>16:8-11,</a:t>
            </a:r>
            <a:r>
              <a:rPr lang="zh-CN" altLang="en-US" sz="3200" dirty="0" smtClean="0"/>
              <a:t>詩篇 </a:t>
            </a:r>
            <a:r>
              <a:rPr lang="en-US" altLang="zh-CN" sz="3200" dirty="0" smtClean="0"/>
              <a:t>110:1)</a:t>
            </a:r>
            <a:endParaRPr lang="en-US" altLang="zh-TW" sz="3200" dirty="0" smtClean="0">
              <a:latin typeface="+mn-lt"/>
            </a:endParaRPr>
          </a:p>
          <a:p>
            <a:pPr lvl="1"/>
            <a:r>
              <a:rPr lang="zh-TW" altLang="en-US" sz="3200" dirty="0" smtClean="0">
                <a:latin typeface="+mn-lt"/>
              </a:rPr>
              <a:t>讀 </a:t>
            </a:r>
            <a:r>
              <a:rPr lang="en-US" altLang="zh-TW" sz="3200" dirty="0" smtClean="0">
                <a:latin typeface="+mn-lt"/>
              </a:rPr>
              <a:t>Acts 2:14-38</a:t>
            </a:r>
            <a:r>
              <a:rPr lang="zh-TW" altLang="en-US" sz="3200" dirty="0" smtClean="0">
                <a:latin typeface="+mn-lt"/>
              </a:rPr>
              <a:t>。</a:t>
            </a:r>
            <a:r>
              <a:rPr lang="zh-TW" altLang="en-US" sz="1800" dirty="0" smtClean="0"/>
              <a:t> </a:t>
            </a:r>
            <a:r>
              <a:rPr lang="zh-TW" altLang="en-US" sz="3300" dirty="0" smtClean="0">
                <a:latin typeface="+mn-lt"/>
              </a:rPr>
              <a:t>彼得講道的重點是什麼</a:t>
            </a:r>
            <a:r>
              <a:rPr lang="zh-TW" altLang="en-US" sz="3600" dirty="0" smtClean="0"/>
              <a:t>？</a:t>
            </a:r>
            <a:r>
              <a:rPr lang="zh-TW" altLang="en-US" sz="3300" dirty="0" smtClean="0">
                <a:latin typeface="+mn-lt"/>
              </a:rPr>
              <a:t>當我們向別人講道，為主作見證的時候，我們的</a:t>
            </a:r>
            <a:r>
              <a:rPr lang="zh-TW" altLang="en-US" sz="3200" dirty="0" smtClean="0"/>
              <a:t>重點又是什麼</a:t>
            </a:r>
            <a:r>
              <a:rPr lang="zh-TW" altLang="en-US" sz="3200" dirty="0" smtClean="0">
                <a:latin typeface="+mn-lt"/>
              </a:rPr>
              <a:t>？</a:t>
            </a:r>
            <a:r>
              <a:rPr lang="zh-TW" altLang="en-US" sz="3200" dirty="0" smtClean="0"/>
              <a:t>請分享：</a:t>
            </a:r>
            <a:endParaRPr lang="zh-TW" altLang="en-US" sz="3200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rgbClr val="0070C0"/>
                </a:solidFill>
                <a:latin typeface="+mn-ea"/>
              </a:rPr>
              <a:t>討論題二：彼得講道</a:t>
            </a:r>
            <a:endParaRPr lang="en-US" altLang="en-US" sz="3600" b="1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81400" y="6324600"/>
            <a:ext cx="3200400" cy="304800"/>
          </a:xfrm>
        </p:spPr>
        <p:txBody>
          <a:bodyPr/>
          <a:lstStyle/>
          <a:p>
            <a:r>
              <a:rPr lang="en-US" dirty="0" smtClean="0"/>
              <a:t>2014 Bellman Fellowship, CBCWLA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240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descreen Presentatio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WidescreenPresentation</Template>
  <TotalTime>0</TotalTime>
  <Words>1424</Words>
  <Application>Microsoft Office PowerPoint</Application>
  <PresentationFormat>On-screen Show (4:3)</PresentationFormat>
  <Paragraphs>93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Widescreen Presentation</vt:lpstr>
      <vt:lpstr>使徒行傳 經文：使徒行傳 2 </vt:lpstr>
      <vt:lpstr>查經者的信念</vt:lpstr>
      <vt:lpstr>使徒行傳第 2 章</vt:lpstr>
      <vt:lpstr>五旬節(Pentecost) </vt:lpstr>
      <vt:lpstr>說方言和說預言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2012-07-10T12:41:16Z</dcterms:created>
  <dcterms:modified xsi:type="dcterms:W3CDTF">2014-11-08T06:31:42Z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