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0"/>
  </p:notesMasterIdLst>
  <p:sldIdLst>
    <p:sldId id="433" r:id="rId2"/>
    <p:sldId id="434" r:id="rId3"/>
    <p:sldId id="435" r:id="rId4"/>
    <p:sldId id="436" r:id="rId5"/>
    <p:sldId id="453" r:id="rId6"/>
    <p:sldId id="454" r:id="rId7"/>
    <p:sldId id="442" r:id="rId8"/>
    <p:sldId id="44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0349" autoAdjust="0"/>
  </p:normalViewPr>
  <p:slideViewPr>
    <p:cSldViewPr>
      <p:cViewPr>
        <p:scale>
          <a:sx n="65" d="100"/>
          <a:sy n="65" d="100"/>
        </p:scale>
        <p:origin x="-142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3E65431-59CC-40F1-BB9A-13ABD16D1BA7}" type="datetimeFigureOut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FA084F9-00C5-47CE-9AC1-7E1A6C96F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22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39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86F35A-8896-4C0E-8A56-240BA72C896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4:32-34</a:t>
            </a:r>
          </a:p>
          <a:p>
            <a:pPr marL="228600" indent="-228600">
              <a:buAutoNum type="arabicPeriod"/>
            </a:pPr>
            <a:r>
              <a:rPr lang="ja-JP" altLang="en-US" dirty="0" smtClean="0"/>
              <a:t>彼得，</a:t>
            </a:r>
            <a:r>
              <a:rPr lang="zh-Hant" altLang="en-US" dirty="0" smtClean="0"/>
              <a:t>亞拿尼亞</a:t>
            </a:r>
            <a:r>
              <a:rPr lang="ja-JP" altLang="en-US" dirty="0" smtClean="0"/>
              <a:t>使徒，</a:t>
            </a:r>
            <a:r>
              <a:rPr lang="zh-Hant" altLang="en-US" dirty="0" smtClean="0"/>
              <a:t>撒非喇</a:t>
            </a:r>
            <a:endParaRPr lang="en-US" altLang="zh-Hant" dirty="0" smtClean="0"/>
          </a:p>
          <a:p>
            <a:pPr marL="228600" indent="-228600">
              <a:buAutoNum type="arabicPeriod"/>
            </a:pPr>
            <a:r>
              <a:rPr lang="en-US" dirty="0" smtClean="0"/>
              <a:t>5:3-4,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A084F9-00C5-47CE-9AC1-7E1A6C96FD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98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3:32-35</a:t>
            </a:r>
          </a:p>
          <a:p>
            <a:pPr marL="228600" indent="-228600">
              <a:buAutoNum type="arabicPeriod"/>
            </a:pPr>
            <a:r>
              <a:rPr lang="en-US" dirty="0" smtClean="0"/>
              <a:t>Acts</a:t>
            </a:r>
            <a:r>
              <a:rPr lang="en-US" baseline="0" dirty="0" smtClean="0"/>
              <a:t> 5:36-37, 11:21-30, 13:1-3…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心甘情願</a:t>
            </a:r>
            <a:r>
              <a:rPr lang="en-US" dirty="0" smtClean="0"/>
              <a:t> vs. </a:t>
            </a:r>
            <a:r>
              <a:rPr lang="zh-TW" altLang="en-US" dirty="0" smtClean="0"/>
              <a:t>外力強迫？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A084F9-00C5-47CE-9AC1-7E1A6C96FD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34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5:2-4; 5:5</a:t>
            </a:r>
          </a:p>
          <a:p>
            <a:pPr marL="228600" indent="-228600">
              <a:buAutoNum type="arabicPeriod"/>
            </a:pPr>
            <a:r>
              <a:rPr lang="en-US" dirty="0" smtClean="0"/>
              <a:t>… </a:t>
            </a:r>
          </a:p>
          <a:p>
            <a:pPr marL="228600" indent="-228600">
              <a:buAutoNum type="arabicPeriod"/>
            </a:pPr>
            <a:r>
              <a:rPr lang="en-US" dirty="0" smtClean="0"/>
              <a:t>5:5, 11; …</a:t>
            </a:r>
          </a:p>
          <a:p>
            <a:pPr marL="228600" indent="-228600">
              <a:buAutoNum type="arabicPeriod"/>
            </a:pPr>
            <a:r>
              <a:rPr lang="zh-TW" altLang="en-US" dirty="0" smtClean="0"/>
              <a:t>一個新的時期的開始，神的管教特別嚴厲（撒下</a:t>
            </a:r>
            <a:r>
              <a:rPr lang="en-US" altLang="zh-TW" dirty="0" smtClean="0"/>
              <a:t> 6:6-7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A084F9-00C5-47CE-9AC1-7E1A6C96FD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3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2717800"/>
          </a:xfrm>
        </p:spPr>
        <p:txBody>
          <a:bodyPr rtlCol="0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25CC50B-6B4C-4568-9287-997E606F3CB2}" type="datetime1">
              <a:rPr lang="en-US"/>
              <a:pPr>
                <a:defRPr/>
              </a:pPr>
              <a:t>1/10/2015</a:t>
            </a:fld>
            <a:endParaRPr lang="en-US" dirty="0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2013 Warren Wang</a:t>
            </a:r>
            <a:endParaRPr lang="en-US" dirty="0"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31CFFD4-4C57-495E-9E69-1BAA8443DE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  <a:latin typeface="+mn-lt"/>
                <a:ea typeface="Microsoft JhengHei" pitchFamily="34" charset="-12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Microsoft JhengHei" pitchFamily="34" charset="-120"/>
              </a:defRPr>
            </a:lvl1pPr>
            <a:lvl2pPr>
              <a:buSzPct val="100000"/>
              <a:defRPr sz="2400" b="0">
                <a:latin typeface="Calibri" pitchFamily="34" charset="0"/>
                <a:ea typeface="Microsoft JhengHei" pitchFamily="34" charset="-120"/>
                <a:cs typeface="Calibri" pitchFamily="34" charset="0"/>
              </a:defRPr>
            </a:lvl2pPr>
            <a:lvl3pPr>
              <a:defRPr sz="2200" b="0">
                <a:latin typeface="Calibri" pitchFamily="34" charset="0"/>
                <a:ea typeface="DFKai-SB" pitchFamily="65" charset="-120"/>
                <a:cs typeface="Calibri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202E-4F74-4B92-8298-77A3D5BF66EB}" type="datetime1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2209800" cy="328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2013 Warren Wang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69DF-C77E-494F-80FE-125151254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2E14F-6314-4C78-896B-D4CC90CBFD07}" type="datetime1">
              <a:rPr lang="en-US"/>
              <a:pPr>
                <a:defRPr/>
              </a:pPr>
              <a:t>1/10/2015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2013 Warren Wang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66747-14F4-4182-965C-5FE3FB743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6B303D-6560-4D38-ACE3-30733F5E1FB8}" type="datetime1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3D26C0D-24D2-4673-91A7-98A629CB9B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2013 Warren Wang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803403"/>
            <a:ext cx="3886200" cy="435816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803401"/>
            <a:ext cx="3886200" cy="4358167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96508541-87B2-4F07-930E-D3D93D7508AA}" type="datetime1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12A93F8F-1F10-4F01-BDC9-2B985DF6C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2013 Warren Wang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7480"/>
            <a:ext cx="8153400" cy="134112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816383"/>
            <a:ext cx="3886200" cy="707136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816383"/>
            <a:ext cx="3886200" cy="707136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45CCE053-C062-44CB-876A-7ABEDD419E32}" type="datetime1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21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8FFF61CE-EFB7-4795-BAE4-6BF999AC6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2013 Warren Wang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14E5A-E9F1-47A5-BD19-5414FDC9E3C6}" type="datetime1">
              <a:rPr lang="en-US"/>
              <a:pPr>
                <a:defRPr/>
              </a:pPr>
              <a:t>1/10/2015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2013 Warren Wang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FEF8F-5B23-42B8-B188-CFF9C702F9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416AE5-1168-4069-8A87-8D602C23018D}" type="datetime1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2013 Warren Wang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87362E1-6403-4B46-9CA8-77E611456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</p:spPr>
        <p:txBody>
          <a:bodyPr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1600200" cy="41656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905000"/>
            <a:ext cx="6400800" cy="4267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555F4-7E0B-4AF3-86C1-B2697000C7E9}" type="datetime1">
              <a:rPr lang="en-US"/>
              <a:pPr>
                <a:defRPr/>
              </a:pPr>
              <a:t>1/10/2015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2013 Warren Wang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33D9C-A563-43E1-9B76-977FABDAB9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89837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4559808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78D2013C-01BB-4EF1-9035-2FFA0D376AEB}" type="datetime1">
              <a:rPr lang="en-US"/>
              <a:pPr>
                <a:defRPr/>
              </a:pPr>
              <a:t>1/10/2015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  <a:extLst/>
          </a:lstStyle>
          <a:p>
            <a:pPr>
              <a:defRPr/>
            </a:pPr>
            <a:fld id="{F247BD9E-9396-4AFB-BBDA-AB8E6B4967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2013 Warren Wang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803400"/>
            <a:ext cx="815340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2AEF179-715F-4F51-A091-B187CC3E0AB6}" type="datetime1">
              <a:rPr lang="en-US"/>
              <a:pPr>
                <a:defRPr/>
              </a:pPr>
              <a:t>1/10/2015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2013 Warren Wang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460500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06538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506538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98600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EEF2A79-75C0-4C6C-82EE-FB2D3A179B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57163"/>
            <a:ext cx="81534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0" r:id="rId3"/>
    <p:sldLayoutId id="2147483661" r:id="rId4"/>
    <p:sldLayoutId id="2147483662" r:id="rId5"/>
    <p:sldLayoutId id="2147483657" r:id="rId6"/>
    <p:sldLayoutId id="2147483663" r:id="rId7"/>
    <p:sldLayoutId id="2147483656" r:id="rId8"/>
    <p:sldLayoutId id="2147483664" r:id="rId9"/>
    <p:sldLayoutId id="2147483665" r:id="rId10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/>
        </a:defRPr>
      </a:lvl9pPr>
      <a:extLst/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382000" cy="2667000"/>
          </a:xfrm>
        </p:spPr>
        <p:txBody>
          <a:bodyPr>
            <a:normAutofit fontScale="90000"/>
          </a:bodyPr>
          <a:lstStyle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" panose="020B0604020202020204" pitchFamily="34" charset="0"/>
              </a:rPr>
              <a:t>使徒行傳</a:t>
            </a:r>
            <a:r>
              <a:rPr lang="zh-TW" altLang="en-US" sz="40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" panose="020B0604020202020204" pitchFamily="34" charset="0"/>
              </a:rPr>
              <a:t>：內部的考驗</a:t>
            </a:r>
            <a:r>
              <a:rPr lang="en-US" altLang="zh-TW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" panose="020B0604020202020204" pitchFamily="34" charset="0"/>
              </a:rPr>
              <a:t> – </a:t>
            </a:r>
            <a:r>
              <a:rPr lang="zh-TW" altLang="en-US" sz="40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" panose="020B0604020202020204" pitchFamily="34" charset="0"/>
              </a:rPr>
              <a:t>亞拿尼亞事件</a:t>
            </a:r>
            <a:r>
              <a:rPr lang="en-US" altLang="zh-TW" sz="40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br>
              <a:rPr lang="en-US" altLang="zh-TW" sz="40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31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31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36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</a:br>
            <a:r>
              <a:rPr lang="zh-TW" altLang="en-US" sz="36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徒</a:t>
            </a:r>
            <a:r>
              <a:rPr lang="en-US" altLang="zh-TW" sz="36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3600" dirty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4:32-5:11</a:t>
            </a:r>
            <a:r>
              <a:rPr lang="en-US" altLang="zh-TW" sz="36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</a:br>
            <a:endParaRPr lang="en-US" sz="3600" dirty="0">
              <a:solidFill>
                <a:schemeClr val="tx1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3314" name="Rectangle 4"/>
          <p:cNvSpPr>
            <a:spLocks noGrp="1"/>
          </p:cNvSpPr>
          <p:nvPr>
            <p:ph type="subTitle" idx="1"/>
          </p:nvPr>
        </p:nvSpPr>
        <p:spPr>
          <a:xfrm>
            <a:off x="2362200" y="6172200"/>
            <a:ext cx="6515100" cy="381000"/>
          </a:xfrm>
        </p:spPr>
        <p:txBody>
          <a:bodyPr/>
          <a:lstStyle/>
          <a:p>
            <a:r>
              <a:rPr lang="en-US" sz="2000" dirty="0" smtClean="0"/>
              <a:t>CBCWLA, by Woodland Hills Family Fellowship</a:t>
            </a: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609600" y="61722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/>
              <a:t>2014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11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zh-TW" altLang="en-US" sz="3200" dirty="0">
                <a:latin typeface="Arial" panose="020B0604020202020204" pitchFamily="34" charset="0"/>
                <a:ea typeface="DFKai-SB" pitchFamily="65" charset="-120"/>
                <a:cs typeface="Arial" panose="020B0604020202020204" pitchFamily="34" charset="0"/>
              </a:rPr>
              <a:t>聖經都是神所默示的，於教訓、督責、使人歸正、教導人學義都是有益的，叫屬神的人得以完全，預備行各樣的善事</a:t>
            </a:r>
            <a:r>
              <a:rPr lang="zh-TW" altLang="en-US" sz="3200" dirty="0" smtClean="0">
                <a:latin typeface="Arial" panose="020B0604020202020204" pitchFamily="34" charset="0"/>
                <a:ea typeface="DFKai-SB" pitchFamily="65" charset="-120"/>
                <a:cs typeface="Arial" panose="020B0604020202020204" pitchFamily="34" charset="0"/>
              </a:rPr>
              <a:t>。</a:t>
            </a:r>
            <a:r>
              <a:rPr lang="zh-TW" altLang="en-US" sz="3200" dirty="0" smtClean="0">
                <a:cs typeface="Arial" panose="020B0604020202020204" pitchFamily="34" charset="0"/>
              </a:rPr>
              <a:t>（</a:t>
            </a:r>
            <a:r>
              <a:rPr lang="zh-TW" altLang="en-US" sz="3200" dirty="0">
                <a:cs typeface="Arial" panose="020B0604020202020204" pitchFamily="34" charset="0"/>
              </a:rPr>
              <a:t>提摩太後書</a:t>
            </a:r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 3:16-17</a:t>
            </a:r>
            <a:r>
              <a:rPr lang="zh-TW" altLang="en-US" sz="3200" dirty="0">
                <a:cs typeface="Arial" panose="020B0604020202020204" pitchFamily="34" charset="0"/>
              </a:rPr>
              <a:t>）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324600"/>
            <a:ext cx="1752600" cy="32861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2013 Warren Wang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查經者的信念</a:t>
            </a:r>
            <a:endParaRPr lang="en-US" sz="4200" dirty="0"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273050" lvl="1" indent="0">
              <a:buNone/>
            </a:pP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但聖靈降臨在你們身上，你們就必得著能力，並要在耶路撒冷、猶太全地和撒馬利亞，直到地極，作我的見證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marL="273050" lvl="1" indent="0">
              <a:buNone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軟正黑體" pitchFamily="34" charset="-120"/>
                <a:cs typeface="Arial" panose="020B0604020202020204" pitchFamily="34" charset="0"/>
              </a:rPr>
              <a:t>But you will receive power when the Holy Spirit comes on you; and you will be my witnesses in Jerusalem, and in all Judea and Samaria, and to the ends of the earth.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軟正黑體" pitchFamily="34" charset="-120"/>
                <a:cs typeface="Arial" panose="020B0604020202020204" pitchFamily="34" charset="0"/>
              </a:rPr>
              <a:t>(</a:t>
            </a:r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軟正黑體" pitchFamily="34" charset="-120"/>
                <a:cs typeface="Arial" panose="020B0604020202020204" pitchFamily="34" charset="0"/>
              </a:rPr>
              <a:t>NIV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軟正黑體" pitchFamily="34" charset="-120"/>
                <a:cs typeface="Arial" panose="020B0604020202020204" pitchFamily="34" charset="0"/>
              </a:rPr>
              <a:t>)</a:t>
            </a:r>
            <a:endParaRPr lang="en-US" altLang="zh-TW" sz="32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軟正黑體" pitchFamily="34" charset="-120"/>
              <a:cs typeface="Arial" panose="020B0604020202020204" pitchFamily="34" charset="0"/>
            </a:endParaRPr>
          </a:p>
        </p:txBody>
      </p:sp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324600"/>
            <a:ext cx="1752600" cy="32861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2013 Warren Wang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主題經文：使徒行傳</a:t>
            </a:r>
            <a:r>
              <a:rPr lang="en-US" altLang="zh-TW" sz="4200" dirty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1:8</a:t>
            </a:r>
            <a:endParaRPr lang="en-US" sz="4200" dirty="0"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zh-TW" altLang="en-US" sz="3200" dirty="0">
                <a:latin typeface="+mn-ea"/>
                <a:sym typeface="Wingdings" pitchFamily="2" charset="2"/>
              </a:rPr>
              <a:t>觀察題：</a:t>
            </a:r>
            <a:endParaRPr lang="en-US" altLang="zh-TW" sz="3200" dirty="0">
              <a:latin typeface="+mn-ea"/>
              <a:sym typeface="Wingdings" pitchFamily="2" charset="2"/>
            </a:endParaRPr>
          </a:p>
          <a:p>
            <a:pPr marL="457200" indent="-457200" fontAlgn="auto">
              <a:spcAft>
                <a:spcPts val="0"/>
              </a:spcAft>
              <a:buSzPct val="90000"/>
              <a:buFont typeface="+mj-lt"/>
              <a:buAutoNum type="arabicPeriod"/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How</a:t>
            </a:r>
            <a:r>
              <a:rPr lang="zh-TW" alt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：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當時的信徒是如何生活？</a:t>
            </a:r>
            <a:endParaRPr lang="en-US" altLang="zh-TW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457200" indent="-457200" fontAlgn="auto">
              <a:spcAft>
                <a:spcPts val="0"/>
              </a:spcAft>
              <a:buSzPct val="90000"/>
              <a:buFont typeface="+mj-lt"/>
              <a:buAutoNum type="arabicPeriod"/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Who</a:t>
            </a:r>
            <a:r>
              <a:rPr lang="zh-TW" alt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：</a:t>
            </a:r>
            <a:r>
              <a:rPr lang="zh-TW" altLang="en-US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這整個事件中的重要人物有哪些人？</a:t>
            </a:r>
            <a:endParaRPr lang="en-US" altLang="zh-TW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457200" indent="-457200" fontAlgn="auto">
              <a:spcAft>
                <a:spcPts val="0"/>
              </a:spcAft>
              <a:buSzPct val="90000"/>
              <a:buFont typeface="+mj-lt"/>
              <a:buAutoNum type="arabicPeriod"/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Why</a:t>
            </a:r>
            <a:r>
              <a:rPr lang="zh-TW" alt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：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亞拿尼亞與撒非喇為什麼會死？</a:t>
            </a:r>
            <a:endParaRPr lang="en-US" altLang="zh-TW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經文</a:t>
            </a: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觀察：徒 </a:t>
            </a:r>
            <a:r>
              <a:rPr lang="en-US" altLang="zh-TW" sz="4200" dirty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4:32-5:11</a:t>
            </a:r>
            <a:endParaRPr lang="en-US" sz="4200" dirty="0"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3048000" y="6324600"/>
            <a:ext cx="3048000" cy="3286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cs typeface="Arial" charset="0"/>
              </a:rPr>
              <a:t>2014 Woodland Hills Family Fellowship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4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當時的信徒是如何生活的？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分享你所認識的巴拿巴。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這樣的生活體驗和共產國家有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何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異同？</a:t>
            </a:r>
            <a:endParaRPr lang="en-US" altLang="zh-TW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信徒財物</a:t>
            </a: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公用（</a:t>
            </a:r>
            <a:r>
              <a:rPr lang="en-US" altLang="zh-TW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4:32-37</a:t>
            </a: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）</a:t>
            </a:r>
            <a:endParaRPr lang="en-US" sz="4200" dirty="0"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3048000" y="6324600"/>
            <a:ext cx="3048000" cy="3286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cs typeface="Arial" charset="0"/>
              </a:rPr>
              <a:t>2014 Woodland Hills Family Fellowship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亞拿尼亞做了什麼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不該做的事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或者沒有做什麼</a:t>
            </a:r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該做的事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？他的結局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為何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？</a:t>
            </a:r>
            <a:endParaRPr lang="zh-Hant" alt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欺哄人和欺哄</a:t>
            </a: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神（聖靈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）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有什麼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不同</a:t>
            </a: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？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當時信徒對於亞拿尼亞和撒非喇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被神擊殺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的反應</a:t>
            </a:r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為何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？</a:t>
            </a: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你的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感受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又是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如何</a:t>
            </a: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？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現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今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的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信徒似乎不會因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為做了類似的事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而立</a:t>
            </a: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即死亡，為什麼在教會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初期</a:t>
            </a:r>
            <a:r>
              <a:rPr lang="zh-TW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的結果是</a:t>
            </a:r>
            <a:r>
              <a:rPr lang="zh-Hant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這樣嚴厲呢</a:t>
            </a:r>
            <a:r>
              <a:rPr lang="zh-Hant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？</a:t>
            </a:r>
            <a:endParaRPr lang="en-US" altLang="zh-TW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欺哄聖靈（</a:t>
            </a:r>
            <a:r>
              <a:rPr lang="en-US" altLang="zh-TW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5:1-11</a:t>
            </a: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）</a:t>
            </a:r>
            <a:endParaRPr lang="en-US" sz="4200" dirty="0"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3048000" y="6324600"/>
            <a:ext cx="3048000" cy="3286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cs typeface="Arial" charset="0"/>
              </a:rPr>
              <a:t>2014 Woodland Hills Family Fellowship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94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78867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TW" sz="2600" b="1" u="sng" dirty="0">
                <a:solidFill>
                  <a:srgbClr val="C00000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Admit </a:t>
            </a:r>
            <a:r>
              <a:rPr lang="zh-TW" altLang="en-US" sz="2600" b="1" u="sng" dirty="0">
                <a:solidFill>
                  <a:srgbClr val="C00000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承認</a:t>
            </a:r>
            <a:r>
              <a:rPr lang="zh-TW" altLang="en-US" sz="2600" dirty="0">
                <a:solidFill>
                  <a:schemeClr val="tx2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以謙卑的心，向神承認自己乃是一個罪人。「</a:t>
            </a:r>
            <a:r>
              <a:rPr lang="zh-TW" altLang="en-US" sz="2600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因為世人都犯了罪，虧缺了神的榮耀。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」（羅</a:t>
            </a:r>
            <a:r>
              <a:rPr lang="en-US" altLang="zh-TW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 3:23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）</a:t>
            </a:r>
            <a:endParaRPr lang="en-US" altLang="zh-TW" sz="2600" dirty="0">
              <a:latin typeface="Microsoft JhengHei" panose="020B0604030504040204" pitchFamily="34" charset="-120"/>
              <a:cs typeface="Arial" panose="020B0604020202020204" pitchFamily="34" charset="0"/>
            </a:endParaRPr>
          </a:p>
          <a:p>
            <a:pPr marL="78867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TW" sz="2600" b="1" u="sng" dirty="0">
                <a:solidFill>
                  <a:srgbClr val="C00000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Believe </a:t>
            </a:r>
            <a:r>
              <a:rPr lang="zh-TW" altLang="en-US" sz="2600" b="1" u="sng" dirty="0">
                <a:solidFill>
                  <a:srgbClr val="C00000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相信</a:t>
            </a:r>
            <a:r>
              <a:rPr lang="zh-TW" altLang="en-US" sz="2600" dirty="0">
                <a:solidFill>
                  <a:schemeClr val="tx2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相信耶穌並他釘十字架，使你因信耶穌而被神稱義。「</a:t>
            </a:r>
            <a:r>
              <a:rPr lang="zh-TW" altLang="en-US" sz="2600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就是神的義，因信耶穌基督加給一切相信的人，並沒有分別。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」（羅 </a:t>
            </a:r>
            <a:r>
              <a:rPr lang="en-US" altLang="zh-TW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3:22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）</a:t>
            </a:r>
            <a:endParaRPr lang="en-US" altLang="zh-TW" sz="2600" dirty="0">
              <a:latin typeface="Microsoft JhengHei" panose="020B0604030504040204" pitchFamily="34" charset="-120"/>
              <a:cs typeface="Arial" panose="020B0604020202020204" pitchFamily="34" charset="0"/>
            </a:endParaRPr>
          </a:p>
          <a:p>
            <a:pPr marL="78867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altLang="zh-TW" sz="2600" b="1" u="sng" dirty="0">
                <a:solidFill>
                  <a:srgbClr val="C00000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Confess </a:t>
            </a:r>
            <a:r>
              <a:rPr lang="zh-TW" altLang="en-US" sz="2600" b="1" u="sng" dirty="0">
                <a:solidFill>
                  <a:srgbClr val="C00000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宣告</a:t>
            </a:r>
            <a:r>
              <a:rPr lang="zh-TW" altLang="en-US" sz="2600" dirty="0">
                <a:solidFill>
                  <a:schemeClr val="tx2"/>
                </a:solidFill>
                <a:latin typeface="Microsoft JhengHei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藉著祈禱來宣告你的信心，將耶穌接到心中，使他成為你的救主與生命之主。「</a:t>
            </a:r>
            <a:r>
              <a:rPr lang="zh-TW" altLang="en-US" sz="2600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你若口裡認耶穌為主，心裡信神叫他從死裡復活，就必得救。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」（羅馬書</a:t>
            </a:r>
            <a:r>
              <a:rPr lang="en-US" altLang="zh-TW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 10:9</a:t>
            </a:r>
            <a:r>
              <a:rPr lang="zh-TW" altLang="en-US" sz="2600" dirty="0">
                <a:latin typeface="Microsoft JhengHei" panose="020B0604030504040204" pitchFamily="34" charset="-120"/>
                <a:cs typeface="Arial" panose="020B0604020202020204" pitchFamily="34" charset="0"/>
              </a:rPr>
              <a:t>）</a:t>
            </a:r>
            <a:endParaRPr lang="en-US" sz="2600" dirty="0">
              <a:latin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324600"/>
            <a:ext cx="1752600" cy="32861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2013 Warren Wang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如何</a:t>
            </a: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得救</a:t>
            </a:r>
            <a:endParaRPr lang="en-US" altLang="zh-TW" sz="4200" dirty="0">
              <a:solidFill>
                <a:srgbClr val="0070C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73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273050" lvl="1" indent="0">
              <a:buNone/>
            </a:pPr>
            <a:r>
              <a:rPr lang="zh-TW" altLang="en-US" sz="3200" dirty="0">
                <a:ea typeface="微軟正黑體" pitchFamily="34" charset="-120"/>
              </a:rPr>
              <a:t>信主之後所當做的四件事情：</a:t>
            </a:r>
            <a:endParaRPr lang="en-US" altLang="zh-TW" sz="3200" dirty="0">
              <a:ea typeface="微軟正黑體" pitchFamily="34" charset="-120"/>
            </a:endParaRPr>
          </a:p>
          <a:p>
            <a:pPr marL="787400" lvl="1" indent="-514350">
              <a:buFont typeface="Tw Cen MT"/>
              <a:buAutoNum type="arabicPeriod"/>
            </a:pPr>
            <a:r>
              <a:rPr lang="zh-TW" altLang="en-US" sz="3200" dirty="0">
                <a:solidFill>
                  <a:schemeClr val="bg2">
                    <a:lumMod val="50000"/>
                  </a:schemeClr>
                </a:solidFill>
                <a:ea typeface="微軟正黑體" pitchFamily="34" charset="-120"/>
              </a:rPr>
              <a:t>接受浸禮，歸入基督的名下。</a:t>
            </a:r>
            <a:endParaRPr lang="en-US" altLang="zh-TW" sz="3200" dirty="0">
              <a:solidFill>
                <a:schemeClr val="bg2">
                  <a:lumMod val="50000"/>
                </a:schemeClr>
              </a:solidFill>
              <a:ea typeface="微軟正黑體" pitchFamily="34" charset="-120"/>
            </a:endParaRPr>
          </a:p>
          <a:p>
            <a:pPr marL="787400" lvl="1" indent="-514350">
              <a:buFont typeface="Tw Cen MT"/>
              <a:buAutoNum type="arabicPeriod"/>
            </a:pPr>
            <a:r>
              <a:rPr lang="zh-TW" altLang="en-US" sz="3200" dirty="0">
                <a:solidFill>
                  <a:schemeClr val="bg2">
                    <a:lumMod val="50000"/>
                  </a:schemeClr>
                </a:solidFill>
                <a:ea typeface="微軟正黑體" pitchFamily="34" charset="-120"/>
              </a:rPr>
              <a:t>將主日分別為聖，敬拜神。</a:t>
            </a:r>
            <a:endParaRPr lang="en-US" altLang="zh-TW" sz="3200" dirty="0">
              <a:solidFill>
                <a:schemeClr val="bg2">
                  <a:lumMod val="50000"/>
                </a:schemeClr>
              </a:solidFill>
              <a:ea typeface="微軟正黑體" pitchFamily="34" charset="-120"/>
            </a:endParaRPr>
          </a:p>
          <a:p>
            <a:pPr marL="787400" lvl="1" indent="-514350">
              <a:buFont typeface="Tw Cen MT"/>
              <a:buAutoNum type="arabicPeriod"/>
            </a:pPr>
            <a:r>
              <a:rPr lang="zh-TW" altLang="en-US" sz="3200" dirty="0">
                <a:solidFill>
                  <a:schemeClr val="bg2">
                    <a:lumMod val="50000"/>
                  </a:schemeClr>
                </a:solidFill>
                <a:ea typeface="微軟正黑體" pitchFamily="34" charset="-120"/>
              </a:rPr>
              <a:t>研讀聖經，靈命得著餵養。</a:t>
            </a:r>
            <a:endParaRPr lang="en-US" altLang="zh-TW" sz="3200" dirty="0">
              <a:solidFill>
                <a:schemeClr val="bg2">
                  <a:lumMod val="50000"/>
                </a:schemeClr>
              </a:solidFill>
              <a:ea typeface="微軟正黑體" pitchFamily="34" charset="-120"/>
            </a:endParaRPr>
          </a:p>
          <a:p>
            <a:pPr marL="787400" lvl="1" indent="-514350">
              <a:buFont typeface="Tw Cen MT"/>
              <a:buAutoNum type="arabicPeriod"/>
            </a:pPr>
            <a:r>
              <a:rPr lang="zh-TW" altLang="en-US" sz="3200" dirty="0">
                <a:solidFill>
                  <a:schemeClr val="bg2">
                    <a:lumMod val="50000"/>
                  </a:schemeClr>
                </a:solidFill>
                <a:ea typeface="微軟正黑體" pitchFamily="34" charset="-120"/>
              </a:rPr>
              <a:t>過團契生活，彼此相愛。</a:t>
            </a:r>
            <a:endParaRPr lang="en-US" sz="3200" dirty="0">
              <a:solidFill>
                <a:schemeClr val="bg2">
                  <a:lumMod val="50000"/>
                </a:schemeClr>
              </a:solidFill>
              <a:ea typeface="微軟正黑體" pitchFamily="34" charset="-120"/>
            </a:endParaRPr>
          </a:p>
        </p:txBody>
      </p:sp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324600"/>
            <a:ext cx="1752600" cy="32861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cs typeface="Arial" charset="0"/>
              </a:rPr>
              <a:t>2013 Warren Wang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信主</a:t>
            </a:r>
            <a:r>
              <a:rPr lang="zh-TW" altLang="en-US" sz="4200" dirty="0" smtClean="0">
                <a:solidFill>
                  <a:srgbClr val="0070C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之後</a:t>
            </a:r>
            <a:endParaRPr lang="en-US" altLang="zh-TW" sz="4200" dirty="0">
              <a:solidFill>
                <a:srgbClr val="0070C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26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598</Words>
  <Application>Microsoft Office PowerPoint</Application>
  <PresentationFormat>On-screen Show (4:3)</PresentationFormat>
  <Paragraphs>53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Widescreen Presentation</vt:lpstr>
      <vt:lpstr>使徒行傳：內部的考驗 – 亞拿尼亞事件    徒 4:32-5:11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使徒行傳 3-5</dc:title>
  <dc:creator/>
  <dc:description>CBCWLA fellowship Bible study materials</dc:description>
  <cp:lastModifiedBy/>
  <cp:revision>2</cp:revision>
  <dcterms:created xsi:type="dcterms:W3CDTF">2012-07-10T12:41:16Z</dcterms:created>
  <dcterms:modified xsi:type="dcterms:W3CDTF">2015-01-10T18:37:55Z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