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lvl1pPr>
      <a:defRPr>
        <a:latin typeface="Tw Cen MT"/>
        <a:ea typeface="Tw Cen MT"/>
        <a:cs typeface="Tw Cen MT"/>
        <a:sym typeface="Tw Cen MT"/>
      </a:defRPr>
    </a:lvl1pPr>
    <a:lvl2pPr indent="457200">
      <a:defRPr>
        <a:latin typeface="Tw Cen MT"/>
        <a:ea typeface="Tw Cen MT"/>
        <a:cs typeface="Tw Cen MT"/>
        <a:sym typeface="Tw Cen MT"/>
      </a:defRPr>
    </a:lvl2pPr>
    <a:lvl3pPr indent="914400">
      <a:defRPr>
        <a:latin typeface="Tw Cen MT"/>
        <a:ea typeface="Tw Cen MT"/>
        <a:cs typeface="Tw Cen MT"/>
        <a:sym typeface="Tw Cen MT"/>
      </a:defRPr>
    </a:lvl3pPr>
    <a:lvl4pPr indent="1371600">
      <a:defRPr>
        <a:latin typeface="Tw Cen MT"/>
        <a:ea typeface="Tw Cen MT"/>
        <a:cs typeface="Tw Cen MT"/>
        <a:sym typeface="Tw Cen MT"/>
      </a:defRPr>
    </a:lvl4pPr>
    <a:lvl5pPr indent="1828800">
      <a:defRPr>
        <a:latin typeface="Tw Cen MT"/>
        <a:ea typeface="Tw Cen MT"/>
        <a:cs typeface="Tw Cen MT"/>
        <a:sym typeface="Tw Cen MT"/>
      </a:defRPr>
    </a:lvl5pPr>
    <a:lvl6pPr>
      <a:defRPr>
        <a:latin typeface="Tw Cen MT"/>
        <a:ea typeface="Tw Cen MT"/>
        <a:cs typeface="Tw Cen MT"/>
        <a:sym typeface="Tw Cen MT"/>
      </a:defRPr>
    </a:lvl6pPr>
    <a:lvl7pPr>
      <a:defRPr>
        <a:latin typeface="Tw Cen MT"/>
        <a:ea typeface="Tw Cen MT"/>
        <a:cs typeface="Tw Cen MT"/>
        <a:sym typeface="Tw Cen MT"/>
      </a:defRPr>
    </a:lvl7pPr>
    <a:lvl8pPr>
      <a:defRPr>
        <a:latin typeface="Tw Cen MT"/>
        <a:ea typeface="Tw Cen MT"/>
        <a:cs typeface="Tw Cen MT"/>
        <a:sym typeface="Tw Cen MT"/>
      </a:defRPr>
    </a:lvl8pPr>
    <a:lvl9pPr>
      <a:defRPr>
        <a:latin typeface="Tw Cen MT"/>
        <a:ea typeface="Tw Cen MT"/>
        <a:cs typeface="Tw Cen MT"/>
        <a:sym typeface="Tw Cen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FE8"/>
          </a:solidFill>
        </a:fill>
      </a:tcStyle>
    </a:wholeTbl>
    <a:band2H>
      <a:tcTxStyle/>
      <a:tcStyle>
        <a:tcBdr/>
        <a:fill>
          <a:solidFill>
            <a:srgbClr val="E7F0F4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ACBCB"/>
          </a:solidFill>
        </a:fill>
      </a:tcStyle>
    </a:wholeTbl>
    <a:band2H>
      <a:tcTxStyle/>
      <a:tcStyle>
        <a:tcBdr/>
        <a:fill>
          <a:solidFill>
            <a:srgbClr val="F5E7E7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51C24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51C24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51C24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535945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1" y="1460500"/>
            <a:ext cx="9144002" cy="319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506537"/>
            <a:ext cx="533400" cy="228601"/>
          </a:xfrm>
          <a:prstGeom prst="rect">
            <a:avLst/>
          </a:prstGeom>
          <a:solidFill>
            <a:srgbClr val="DA1F2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90550" y="1506537"/>
            <a:ext cx="8553450" cy="228601"/>
          </a:xfrm>
          <a:prstGeom prst="rect">
            <a:avLst/>
          </a:prstGeom>
          <a:solidFill>
            <a:srgbClr val="2DA2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0" y="1479867"/>
            <a:ext cx="533400" cy="2819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-1" y="5970587"/>
            <a:ext cx="9144002" cy="8874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-9526" y="6053137"/>
            <a:ext cx="2249489" cy="712789"/>
          </a:xfrm>
          <a:prstGeom prst="rect">
            <a:avLst/>
          </a:prstGeom>
          <a:solidFill>
            <a:srgbClr val="DA1F2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359025" y="6043612"/>
            <a:ext cx="6784975" cy="714376"/>
          </a:xfrm>
          <a:prstGeom prst="rect">
            <a:avLst/>
          </a:prstGeom>
          <a:solidFill>
            <a:srgbClr val="2DA2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xfrm>
            <a:off x="8001000" y="278129"/>
            <a:ext cx="838200" cy="281941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DEF5FA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" y="1460500"/>
            <a:ext cx="9144002" cy="319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0" y="1506537"/>
            <a:ext cx="533400" cy="228601"/>
          </a:xfrm>
          <a:prstGeom prst="rect">
            <a:avLst/>
          </a:prstGeom>
          <a:solidFill>
            <a:srgbClr val="DA1F2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590550" y="1506537"/>
            <a:ext cx="8553450" cy="228601"/>
          </a:xfrm>
          <a:prstGeom prst="rect">
            <a:avLst/>
          </a:prstGeom>
          <a:solidFill>
            <a:srgbClr val="2DA2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0" y="1479867"/>
            <a:ext cx="533400" cy="2819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-1" y="1460500"/>
            <a:ext cx="9144002" cy="319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0" y="1506537"/>
            <a:ext cx="533400" cy="228601"/>
          </a:xfrm>
          <a:prstGeom prst="rect">
            <a:avLst/>
          </a:prstGeom>
          <a:solidFill>
            <a:srgbClr val="DA1F2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590550" y="1506537"/>
            <a:ext cx="8553450" cy="228601"/>
          </a:xfrm>
          <a:prstGeom prst="rect">
            <a:avLst/>
          </a:prstGeom>
          <a:solidFill>
            <a:srgbClr val="2DA2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0" y="1479867"/>
            <a:ext cx="533400" cy="2819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xfrm>
            <a:off x="0" y="6297929"/>
            <a:ext cx="533400" cy="281941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464646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-9526" y="4572000"/>
            <a:ext cx="9144002" cy="8874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rgbClr val="DA1F2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544637" y="4654550"/>
            <a:ext cx="7589838" cy="712788"/>
          </a:xfrm>
          <a:prstGeom prst="rect">
            <a:avLst/>
          </a:prstGeom>
          <a:solidFill>
            <a:srgbClr val="2DA2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DEF5FA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0" y="4756467"/>
            <a:ext cx="1447800" cy="4851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1" y="1460500"/>
            <a:ext cx="9144002" cy="319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0" y="1506537"/>
            <a:ext cx="533400" cy="228601"/>
          </a:xfrm>
          <a:prstGeom prst="rect">
            <a:avLst/>
          </a:prstGeom>
          <a:solidFill>
            <a:srgbClr val="DA1F2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590550" y="1506537"/>
            <a:ext cx="8553450" cy="228601"/>
          </a:xfrm>
          <a:prstGeom prst="rect">
            <a:avLst/>
          </a:prstGeom>
          <a:solidFill>
            <a:srgbClr val="2DA2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0" y="1479867"/>
            <a:ext cx="533400" cy="2819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1524000"/>
            <a:ext cx="9144002" cy="1143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DA1F2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2DA2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12775" y="1803400"/>
            <a:ext cx="8153400" cy="505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64646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0" y="1886267"/>
            <a:ext cx="1295400" cy="4343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1pPr>
      <a:lvl2pPr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2pPr>
      <a:lvl3pPr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3pPr>
      <a:lvl4pPr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4pPr>
      <a:lvl5pPr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5pPr>
      <a:lvl6pPr indent="457200"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6pPr>
      <a:lvl7pPr indent="914400"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7pPr>
      <a:lvl8pPr indent="1371600"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8pPr>
      <a:lvl9pPr indent="1828800"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9pPr>
    </p:titleStyle>
    <p:bodyStyle>
      <a:lvl1pPr marL="319087" indent="-319087">
        <a:spcBef>
          <a:spcPts val="700"/>
        </a:spcBef>
        <a:buClr>
          <a:srgbClr val="DA1F28"/>
        </a:buClr>
        <a:buSzPct val="60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1pPr>
      <a:lvl2pPr marL="671268" indent="-304555">
        <a:spcBef>
          <a:spcPts val="700"/>
        </a:spcBef>
        <a:buClr>
          <a:srgbClr val="DA1F28"/>
        </a:buClr>
        <a:buSzPct val="70000"/>
        <a:buFont typeface="Wingdings"/>
        <a:buChar char=""/>
        <a:defRPr sz="2900">
          <a:latin typeface="Tw Cen MT"/>
          <a:ea typeface="Tw Cen MT"/>
          <a:cs typeface="Tw Cen MT"/>
          <a:sym typeface="Tw Cen MT"/>
        </a:defRPr>
      </a:lvl2pPr>
      <a:lvl3pPr marL="974034" indent="-288234">
        <a:spcBef>
          <a:spcPts val="700"/>
        </a:spcBef>
        <a:buClr>
          <a:srgbClr val="DA1F28"/>
        </a:buClr>
        <a:buSzPct val="75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3pPr>
      <a:lvl4pPr marL="1474469" indent="-331469">
        <a:spcBef>
          <a:spcPts val="700"/>
        </a:spcBef>
        <a:buClr>
          <a:srgbClr val="DA1F28"/>
        </a:buClr>
        <a:buSzPct val="75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4pPr>
      <a:lvl5pPr marL="1968500" indent="-368300">
        <a:spcBef>
          <a:spcPts val="700"/>
        </a:spcBef>
        <a:buClr>
          <a:srgbClr val="DA1F28"/>
        </a:buClr>
        <a:buSzPct val="65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5pPr>
      <a:lvl6pPr marL="2425700" indent="-368300">
        <a:spcBef>
          <a:spcPts val="700"/>
        </a:spcBef>
        <a:buClr>
          <a:srgbClr val="DA1F28"/>
        </a:buClr>
        <a:buSzPct val="65000"/>
        <a:buFont typeface="Wingdings"/>
        <a:buChar char="•"/>
        <a:defRPr sz="2900">
          <a:latin typeface="Tw Cen MT"/>
          <a:ea typeface="Tw Cen MT"/>
          <a:cs typeface="Tw Cen MT"/>
          <a:sym typeface="Tw Cen MT"/>
        </a:defRPr>
      </a:lvl6pPr>
      <a:lvl7pPr marL="2882900" indent="-368300">
        <a:spcBef>
          <a:spcPts val="700"/>
        </a:spcBef>
        <a:buClr>
          <a:srgbClr val="DA1F28"/>
        </a:buClr>
        <a:buSzPct val="65000"/>
        <a:buFont typeface="Wingdings"/>
        <a:buChar char="•"/>
        <a:defRPr sz="2900">
          <a:latin typeface="Tw Cen MT"/>
          <a:ea typeface="Tw Cen MT"/>
          <a:cs typeface="Tw Cen MT"/>
          <a:sym typeface="Tw Cen MT"/>
        </a:defRPr>
      </a:lvl7pPr>
      <a:lvl8pPr marL="3340100" indent="-368300">
        <a:spcBef>
          <a:spcPts val="700"/>
        </a:spcBef>
        <a:buClr>
          <a:srgbClr val="DA1F28"/>
        </a:buClr>
        <a:buSzPct val="65000"/>
        <a:buFont typeface="Wingdings"/>
        <a:buChar char="•"/>
        <a:defRPr sz="2900">
          <a:latin typeface="Tw Cen MT"/>
          <a:ea typeface="Tw Cen MT"/>
          <a:cs typeface="Tw Cen MT"/>
          <a:sym typeface="Tw Cen MT"/>
        </a:defRPr>
      </a:lvl8pPr>
      <a:lvl9pPr marL="3797300" indent="-368300">
        <a:spcBef>
          <a:spcPts val="700"/>
        </a:spcBef>
        <a:buClr>
          <a:srgbClr val="DA1F28"/>
        </a:buClr>
        <a:buSzPct val="65000"/>
        <a:buFont typeface="Wingdings"/>
        <a:buChar char="•"/>
        <a:defRPr sz="2900">
          <a:latin typeface="Tw Cen MT"/>
          <a:ea typeface="Tw Cen MT"/>
          <a:cs typeface="Tw Cen MT"/>
          <a:sym typeface="Tw Cen MT"/>
        </a:defRPr>
      </a:lvl9pPr>
    </p:bodyStyle>
    <p:otherStyle>
      <a:lvl1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1pPr>
      <a:lvl2pPr indent="457200"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2pPr>
      <a:lvl3pPr indent="914400"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3pPr>
      <a:lvl4pPr indent="1371600"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4pPr>
      <a:lvl5pPr indent="1828800"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5pPr>
      <a:lvl6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6pPr>
      <a:lvl7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7pPr>
      <a:lvl8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8pPr>
      <a:lvl9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 idx="4294967295"/>
          </p:nvPr>
        </p:nvSpPr>
        <p:spPr>
          <a:xfrm>
            <a:off x="1371600" y="1905000"/>
            <a:ext cx="6248400" cy="182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使徒行傳</a:t>
            </a:r>
            <a:r>
              <a:rPr sz="3600">
                <a:solidFill>
                  <a:srgbClr val="FFFFFF"/>
                </a:solidFill>
              </a:rPr>
              <a:t> #15</a:t>
            </a:r>
            <a:r>
              <a:rPr sz="36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：耶路撒冷會議</a:t>
            </a:r>
            <a:br>
              <a:rPr sz="36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rPr>
            </a:br>
            <a:r>
              <a:rPr sz="36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經文：路15</a:t>
            </a:r>
            <a:r>
              <a:rPr sz="3600">
                <a:solidFill>
                  <a:srgbClr val="FFFFFF"/>
                </a:solidFill>
              </a:rPr>
              <a:t>:1-34</a:t>
            </a:r>
            <a:br>
              <a:rPr sz="3600">
                <a:solidFill>
                  <a:srgbClr val="FFFFFF"/>
                </a:solidFill>
              </a:rPr>
            </a:br>
            <a:endParaRPr sz="3600">
              <a:solidFill>
                <a:srgbClr val="FFFFFF"/>
              </a:solidFill>
            </a:endParaRPr>
          </a:p>
        </p:txBody>
      </p:sp>
      <p:sp>
        <p:nvSpPr>
          <p:cNvPr id="55" name="Shape 55"/>
          <p:cNvSpPr>
            <a:spLocks noGrp="1"/>
          </p:cNvSpPr>
          <p:nvPr>
            <p:ph type="body" idx="4294967295"/>
          </p:nvPr>
        </p:nvSpPr>
        <p:spPr>
          <a:xfrm>
            <a:off x="2362200" y="6049962"/>
            <a:ext cx="6515100" cy="68580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>
              <a:buSzTx/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CBCWLA, by UCLA Fellowship</a:t>
            </a:r>
          </a:p>
        </p:txBody>
      </p:sp>
      <p:sp>
        <p:nvSpPr>
          <p:cNvPr id="56" name="Shape 56"/>
          <p:cNvSpPr/>
          <p:nvPr/>
        </p:nvSpPr>
        <p:spPr>
          <a:xfrm>
            <a:off x="609600" y="6172200"/>
            <a:ext cx="1295400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2014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body" idx="4294967295"/>
          </p:nvPr>
        </p:nvSpPr>
        <p:spPr>
          <a:xfrm>
            <a:off x="266700" y="1879600"/>
            <a:ext cx="8636000" cy="482039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/>
              <a:t>雅各的身份？</a:t>
            </a:r>
            <a:endParaRPr sz="2800">
              <a:latin typeface="DFKai-SB"/>
              <a:ea typeface="DFKai-SB"/>
              <a:cs typeface="DFKai-SB"/>
              <a:sym typeface="DFKai-SB"/>
            </a:endParaRP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雅各支持彼得的哪個觀點？為什麼？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雅各引用先知的話是要說明什麼？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雅各的意見是什麼？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雅各提出禁戒項目的目的是什麼？</a:t>
            </a:r>
          </a:p>
        </p:txBody>
      </p:sp>
      <p:sp>
        <p:nvSpPr>
          <p:cNvPr id="85" name="Shape 85"/>
          <p:cNvSpPr/>
          <p:nvPr/>
        </p:nvSpPr>
        <p:spPr>
          <a:xfrm>
            <a:off x="600075" y="863662"/>
            <a:ext cx="8534400" cy="547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觀察題四：雅各做結論，定下處理意見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body" idx="4294967295"/>
          </p:nvPr>
        </p:nvSpPr>
        <p:spPr>
          <a:xfrm>
            <a:off x="266700" y="1879600"/>
            <a:ext cx="8408839" cy="4469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如果你是當時的外邦信徒，你能否會接受并遵守這些禁戒項目？為什麼？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如果你是現代基督徒，你是否會接受并遵守這些禁戒項目？為什麼？ 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600075" y="863662"/>
            <a:ext cx="8534400" cy="547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討論題二：信徒的遵守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body" idx="4294967295"/>
          </p:nvPr>
        </p:nvSpPr>
        <p:spPr>
          <a:xfrm>
            <a:off x="381000" y="1803400"/>
            <a:ext cx="8534400" cy="468575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97781" lvl="0" indent="-297781" defTabSz="905255">
              <a:spcBef>
                <a:spcPts val="0"/>
              </a:spcBef>
              <a:buClrTx/>
              <a:buFontTx/>
              <a:buBlip>
                <a:blip r:embed="rId2"/>
              </a:buBlip>
              <a:defRPr sz="1800"/>
            </a:pPr>
            <a:r>
              <a:rPr sz="2970" b="1">
                <a:solidFill>
                  <a:srgbClr val="FF26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徒15:22-34</a:t>
            </a:r>
            <a:endParaRPr sz="2970">
              <a:solidFill>
                <a:srgbClr val="FF2600"/>
              </a:solidFill>
            </a:endParaRPr>
          </a:p>
          <a:p>
            <a:pPr marL="305003" lvl="0" indent="-305003" defTabSz="905255">
              <a:spcBef>
                <a:spcPts val="600"/>
              </a:spcBef>
              <a:buSzPct val="90000"/>
              <a:buFont typeface="Helvetica"/>
              <a:buAutoNum type="arabicPeriod"/>
              <a:defRPr sz="1800"/>
            </a:pPr>
            <a:r>
              <a:rPr sz="2772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When</a:t>
            </a:r>
            <a:r>
              <a:rPr sz="2772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772">
                <a:latin typeface="微軟正黑體"/>
                <a:ea typeface="微軟正黑體"/>
                <a:cs typeface="微軟正黑體"/>
                <a:sym typeface="微軟正黑體"/>
              </a:rPr>
              <a:t>事件發生的時間？</a:t>
            </a:r>
          </a:p>
          <a:p>
            <a:pPr marL="0" lvl="1" indent="315896" defTabSz="905255">
              <a:spcBef>
                <a:spcPts val="400"/>
              </a:spcBef>
              <a:buSzTx/>
              <a:buNone/>
              <a:defRPr sz="1800"/>
            </a:pPr>
            <a:r>
              <a:rPr sz="2376">
                <a:latin typeface="微軟正黑體"/>
                <a:ea typeface="微軟正黑體"/>
                <a:cs typeface="微軟正黑體"/>
                <a:sym typeface="微軟正黑體"/>
              </a:rPr>
              <a:t>「</a:t>
            </a:r>
            <a:r>
              <a:rPr sz="2376">
                <a:latin typeface="Calibri"/>
                <a:ea typeface="Calibri"/>
                <a:cs typeface="Calibri"/>
                <a:sym typeface="Calibri"/>
              </a:rPr>
              <a:t>…那時(在會議中)…</a:t>
            </a:r>
            <a:r>
              <a:rPr sz="2376">
                <a:latin typeface="DFKai-SB"/>
                <a:ea typeface="DFKai-SB"/>
                <a:cs typeface="DFKai-SB"/>
                <a:sym typeface="DFKai-SB"/>
              </a:rPr>
              <a:t>」</a:t>
            </a:r>
            <a:r>
              <a:rPr sz="2376">
                <a:latin typeface="Calibri"/>
                <a:ea typeface="Calibri"/>
                <a:cs typeface="Calibri"/>
                <a:sym typeface="Calibri"/>
              </a:rPr>
              <a:t>(15:22)</a:t>
            </a:r>
            <a:endParaRPr sz="2376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305003" lvl="0" indent="-305003" defTabSz="905255">
              <a:spcBef>
                <a:spcPts val="600"/>
              </a:spcBef>
              <a:buSzPct val="90000"/>
              <a:buFont typeface="Helvetica"/>
              <a:buAutoNum type="arabicPeriod" startAt="2"/>
              <a:defRPr sz="1800"/>
            </a:pPr>
            <a:r>
              <a:rPr sz="2772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Where</a:t>
            </a:r>
            <a:r>
              <a:rPr sz="2772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772">
                <a:latin typeface="DFKai-SB"/>
                <a:ea typeface="DFKai-SB"/>
                <a:cs typeface="DFKai-SB"/>
                <a:sym typeface="DFKai-SB"/>
              </a:rPr>
              <a:t>事件發生的地點？</a:t>
            </a:r>
            <a:endParaRPr sz="2772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0" lvl="1" indent="315896" defTabSz="905255">
              <a:spcBef>
                <a:spcPts val="400"/>
              </a:spcBef>
              <a:buSzTx/>
              <a:buNone/>
              <a:defRPr sz="1800"/>
            </a:pPr>
            <a:r>
              <a:rPr sz="2376">
                <a:latin typeface="Calibri"/>
                <a:ea typeface="Calibri"/>
                <a:cs typeface="Calibri"/>
                <a:sym typeface="Calibri"/>
              </a:rPr>
              <a:t>耶路撒冷會議</a:t>
            </a:r>
            <a:endParaRPr sz="2376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305003" lvl="0" indent="-305003" defTabSz="905255">
              <a:spcBef>
                <a:spcPts val="600"/>
              </a:spcBef>
              <a:buSzPct val="90000"/>
              <a:buFont typeface="Helvetica"/>
              <a:buAutoNum type="arabicPeriod" startAt="3"/>
              <a:defRPr sz="1800"/>
            </a:pPr>
            <a:r>
              <a:rPr sz="2772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Who</a:t>
            </a:r>
            <a:r>
              <a:rPr sz="2772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772">
                <a:latin typeface="微軟正黑體"/>
                <a:ea typeface="微軟正黑體"/>
                <a:cs typeface="微軟正黑體"/>
                <a:sym typeface="微軟正黑體"/>
              </a:rPr>
              <a:t>事件人物？</a:t>
            </a:r>
          </a:p>
          <a:p>
            <a:pPr marL="0" lvl="0" indent="0" defTabSz="905255">
              <a:spcBef>
                <a:spcPts val="400"/>
              </a:spcBef>
              <a:buSzTx/>
              <a:buNone/>
              <a:defRPr sz="1800"/>
            </a:pPr>
            <a:r>
              <a:rPr sz="2376">
                <a:latin typeface="微軟正黑體"/>
                <a:ea typeface="微軟正黑體"/>
                <a:cs typeface="微軟正黑體"/>
                <a:sym typeface="微軟正黑體"/>
              </a:rPr>
              <a:t>使徒和長老并全教會，巴拿巴、保羅、猶大和西拉</a:t>
            </a:r>
            <a:r>
              <a:rPr sz="2376">
                <a:latin typeface="Calibri"/>
                <a:ea typeface="Calibri"/>
                <a:cs typeface="Calibri"/>
                <a:sym typeface="Calibri"/>
              </a:rPr>
              <a:t>(15:22)</a:t>
            </a:r>
          </a:p>
          <a:p>
            <a:pPr marL="305003" lvl="0" indent="-305003" defTabSz="905255">
              <a:spcBef>
                <a:spcPts val="600"/>
              </a:spcBef>
              <a:buSzPct val="90000"/>
              <a:buFont typeface="Helvetica"/>
              <a:buAutoNum type="arabicPeriod" startAt="4"/>
              <a:defRPr sz="1800"/>
            </a:pPr>
            <a:r>
              <a:rPr sz="2772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What</a:t>
            </a:r>
            <a:r>
              <a:rPr sz="2772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772">
                <a:latin typeface="微軟正黑體"/>
                <a:ea typeface="微軟正黑體"/>
                <a:cs typeface="微軟正黑體"/>
                <a:sym typeface="微軟正黑體"/>
              </a:rPr>
              <a:t>具體行動？</a:t>
            </a:r>
          </a:p>
          <a:p>
            <a:pPr marL="0" lvl="1" indent="315896" defTabSz="905255">
              <a:spcBef>
                <a:spcPts val="400"/>
              </a:spcBef>
              <a:buSzTx/>
              <a:buNone/>
              <a:defRPr sz="1800"/>
            </a:pPr>
            <a:r>
              <a:rPr sz="2376">
                <a:latin typeface="微軟正黑體"/>
                <a:ea typeface="微軟正黑體"/>
                <a:cs typeface="微軟正黑體"/>
                <a:sym typeface="微軟正黑體"/>
              </a:rPr>
              <a:t>「</a:t>
            </a:r>
            <a:r>
              <a:rPr sz="2376">
                <a:latin typeface="Calibri"/>
                <a:ea typeface="Calibri"/>
                <a:cs typeface="Calibri"/>
                <a:sym typeface="Calibri"/>
              </a:rPr>
              <a:t>…定意從他們中間揀選人，差他們和保羅、巴拿巴同往安提阿去。</a:t>
            </a:r>
            <a:r>
              <a:rPr sz="2376">
                <a:latin typeface="微軟正黑體"/>
                <a:ea typeface="微軟正黑體"/>
                <a:cs typeface="微軟正黑體"/>
                <a:sym typeface="微軟正黑體"/>
              </a:rPr>
              <a:t>…於是寫信交付他們…</a:t>
            </a:r>
            <a:r>
              <a:rPr sz="2376">
                <a:latin typeface="DFKai-SB"/>
                <a:ea typeface="DFKai-SB"/>
                <a:cs typeface="DFKai-SB"/>
                <a:sym typeface="DFKai-SB"/>
              </a:rPr>
              <a:t>」</a:t>
            </a:r>
            <a:r>
              <a:rPr sz="2376">
                <a:latin typeface="Calibri"/>
                <a:ea typeface="Calibri"/>
                <a:cs typeface="Calibri"/>
                <a:sym typeface="Calibri"/>
              </a:rPr>
              <a:t>(15:22-23)</a:t>
            </a:r>
          </a:p>
        </p:txBody>
      </p:sp>
      <p:sp>
        <p:nvSpPr>
          <p:cNvPr id="91" name="Shape 91"/>
          <p:cNvSpPr>
            <a:spLocks noGrp="1"/>
          </p:cNvSpPr>
          <p:nvPr>
            <p:ph type="title" idx="4294967295"/>
          </p:nvPr>
        </p:nvSpPr>
        <p:spPr>
          <a:xfrm>
            <a:off x="609600" y="131762"/>
            <a:ext cx="8153400" cy="13414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經文觀察：會議結果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idx="4294967295"/>
          </p:nvPr>
        </p:nvSpPr>
        <p:spPr>
          <a:xfrm>
            <a:off x="266700" y="1879600"/>
            <a:ext cx="8636000" cy="482039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/>
              <a:t>會議給外邦信徒的信件的內容是什麼？</a:t>
            </a:r>
          </a:p>
          <a:p>
            <a:pPr marL="1145430" lvl="1" indent="-510430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lphaUcPeriod"/>
              <a:defRPr sz="1800"/>
            </a:pPr>
            <a:r>
              <a:rPr sz="2400"/>
              <a:t>對象… </a:t>
            </a:r>
          </a:p>
          <a:p>
            <a:pPr marL="1145430" lvl="1" indent="-510430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lphaUcPeriod"/>
              <a:defRPr sz="1800"/>
            </a:pPr>
            <a:r>
              <a:rPr sz="2400"/>
              <a:t>緣由… </a:t>
            </a:r>
          </a:p>
          <a:p>
            <a:pPr marL="1145430" lvl="1" indent="-510430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lphaUcPeriod"/>
              <a:defRPr sz="1800"/>
            </a:pPr>
            <a:r>
              <a:rPr sz="2400"/>
              <a:t>行動… </a:t>
            </a:r>
          </a:p>
          <a:p>
            <a:pPr marL="1145430" lvl="1" indent="-510430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lphaUcPeriod"/>
              <a:defRPr sz="1800"/>
            </a:pPr>
            <a:r>
              <a:rPr sz="2400"/>
              <a:t>決定… </a:t>
            </a:r>
            <a:endParaRPr sz="2400">
              <a:latin typeface="DFKai-SB"/>
              <a:ea typeface="DFKai-SB"/>
              <a:cs typeface="DFKai-SB"/>
              <a:sym typeface="DFKai-SB"/>
            </a:endParaRP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 startAt="2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信中說明這個決定是從哪裡來的？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 startAt="2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是誰將信件交付給安提阿教會的？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 startAt="2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安提阿教會看了信以後的反應是什麼？</a:t>
            </a:r>
          </a:p>
        </p:txBody>
      </p:sp>
      <p:sp>
        <p:nvSpPr>
          <p:cNvPr id="94" name="Shape 94"/>
          <p:cNvSpPr/>
          <p:nvPr/>
        </p:nvSpPr>
        <p:spPr>
          <a:xfrm>
            <a:off x="600075" y="863662"/>
            <a:ext cx="8534400" cy="547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觀察題五：信件內容和反應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body" idx="4294967295"/>
          </p:nvPr>
        </p:nvSpPr>
        <p:spPr>
          <a:xfrm>
            <a:off x="266700" y="1879600"/>
            <a:ext cx="8636000" cy="4469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/>
              <a:t>從安提阿教會的反應看，你認為他們接受這樣的結論嗎？討論為什麼？</a:t>
            </a:r>
            <a:endParaRPr sz="2800">
              <a:latin typeface="DFKai-SB"/>
              <a:ea typeface="DFKai-SB"/>
              <a:cs typeface="DFKai-SB"/>
              <a:sym typeface="DFKai-SB"/>
            </a:endParaRP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從信中說明這個決定的來源看，這整件事對我們有什麼提醒？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你認為救恩是什麼？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00075" y="863662"/>
            <a:ext cx="8534400" cy="547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討論題三：耶路撒冷會議的意義</a:t>
            </a:r>
          </a:p>
        </p:txBody>
      </p:sp>
      <p:sp>
        <p:nvSpPr>
          <p:cNvPr id="98" name="Shape 98"/>
          <p:cNvSpPr/>
          <p:nvPr/>
        </p:nvSpPr>
        <p:spPr>
          <a:xfrm>
            <a:off x="4446880" y="3924046"/>
            <a:ext cx="4034840" cy="2462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>
              <a:spcBef>
                <a:spcPts val="500"/>
              </a:spcBef>
            </a:pPr>
            <a:r>
              <a:rPr sz="2800">
                <a:solidFill>
                  <a:srgbClr val="FF2600"/>
                </a:solidFill>
                <a:latin typeface="DFKai-SB"/>
                <a:ea typeface="DFKai-SB"/>
                <a:cs typeface="DFKai-SB"/>
                <a:sym typeface="DFKai-SB"/>
              </a:rPr>
              <a:t>救恩 ≠ 恩典＋律法</a:t>
            </a:r>
          </a:p>
          <a:p>
            <a:pPr lvl="0" algn="ctr">
              <a:spcBef>
                <a:spcPts val="500"/>
              </a:spcBef>
            </a:pPr>
            <a:r>
              <a:rPr sz="2800">
                <a:solidFill>
                  <a:srgbClr val="FF2600"/>
                </a:solidFill>
                <a:latin typeface="DFKai-SB"/>
                <a:ea typeface="DFKai-SB"/>
                <a:cs typeface="DFKai-SB"/>
                <a:sym typeface="DFKai-SB"/>
              </a:rPr>
              <a:t>Salvation ≠ Grace＋Law</a:t>
            </a:r>
          </a:p>
          <a:p>
            <a:pPr lvl="0" algn="ctr">
              <a:spcBef>
                <a:spcPts val="500"/>
              </a:spcBef>
            </a:pPr>
            <a:endParaRPr sz="2800">
              <a:latin typeface="DFKai-SB"/>
              <a:ea typeface="DFKai-SB"/>
              <a:cs typeface="DFKai-SB"/>
              <a:sym typeface="DFKai-SB"/>
            </a:endParaRPr>
          </a:p>
          <a:p>
            <a:pPr lvl="0" algn="ctr">
              <a:spcBef>
                <a:spcPts val="500"/>
              </a:spcBef>
            </a:pPr>
            <a:r>
              <a:rPr sz="2800">
                <a:solidFill>
                  <a:srgbClr val="FF2600"/>
                </a:solidFill>
                <a:latin typeface="DFKai-SB"/>
                <a:ea typeface="DFKai-SB"/>
                <a:cs typeface="DFKai-SB"/>
                <a:sym typeface="DFKai-SB"/>
              </a:rPr>
              <a:t>救恩＝恩典</a:t>
            </a:r>
          </a:p>
          <a:p>
            <a:pPr lvl="0" algn="ctr">
              <a:spcBef>
                <a:spcPts val="500"/>
              </a:spcBef>
            </a:pPr>
            <a:r>
              <a:rPr sz="2800">
                <a:solidFill>
                  <a:srgbClr val="FF2600"/>
                </a:solidFill>
                <a:latin typeface="DFKai-SB"/>
                <a:ea typeface="DFKai-SB"/>
                <a:cs typeface="DFKai-SB"/>
                <a:sym typeface="DFKai-SB"/>
              </a:rPr>
              <a:t>Salvation＝Grace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1" build="p" bldLvl="5" animBg="1" advAuto="0"/>
      <p:bldP spid="98" grpId="2" build="p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body" idx="4294967295"/>
          </p:nvPr>
        </p:nvSpPr>
        <p:spPr>
          <a:xfrm>
            <a:off x="247650" y="1905000"/>
            <a:ext cx="8001000" cy="4495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26965" lvl="1" indent="-553915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buFont typeface="Helvetica"/>
              <a:buAutoNum type="alphaUcPeriod"/>
              <a:defRPr sz="1800"/>
            </a:pPr>
            <a:r>
              <a:rPr sz="2800" b="1" u="sng">
                <a:solidFill>
                  <a:srgbClr val="C000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Admit 承認</a:t>
            </a:r>
            <a:r>
              <a:rPr sz="2800">
                <a:solidFill>
                  <a:srgbClr val="464646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：</a:t>
            </a:r>
            <a:r>
              <a:rPr sz="2800">
                <a:latin typeface="微軟正黑體"/>
                <a:ea typeface="微軟正黑體"/>
                <a:cs typeface="微軟正黑體"/>
                <a:sym typeface="微軟正黑體"/>
              </a:rPr>
              <a:t>以謙卑的心，向神承認自己乃是一個罪人。「</a:t>
            </a:r>
            <a:r>
              <a:rPr sz="2800">
                <a:latin typeface="DFKai-SB"/>
                <a:ea typeface="DFKai-SB"/>
                <a:cs typeface="DFKai-SB"/>
                <a:sym typeface="DFKai-SB"/>
              </a:rPr>
              <a:t>因為世人都犯了罪，虧缺了神的榮耀。」（羅</a:t>
            </a:r>
            <a:r>
              <a:rPr sz="2800">
                <a:latin typeface="Calibri"/>
                <a:ea typeface="Calibri"/>
                <a:cs typeface="Calibri"/>
                <a:sym typeface="Calibri"/>
              </a:rPr>
              <a:t> 3:23</a:t>
            </a:r>
            <a:r>
              <a:rPr sz="2800">
                <a:latin typeface="DFKai-SB"/>
                <a:ea typeface="DFKai-SB"/>
                <a:cs typeface="DFKai-SB"/>
                <a:sym typeface="DFKai-SB"/>
              </a:rPr>
              <a:t>）</a:t>
            </a:r>
            <a:endParaRPr sz="280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826965" lvl="1" indent="-553915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buFont typeface="Helvetica"/>
              <a:buAutoNum type="alphaUcPeriod"/>
              <a:defRPr sz="1800"/>
            </a:pPr>
            <a:r>
              <a:rPr sz="2800" b="1" u="sng">
                <a:solidFill>
                  <a:srgbClr val="C000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Believe 相信</a:t>
            </a:r>
            <a:r>
              <a:rPr sz="2800">
                <a:solidFill>
                  <a:srgbClr val="464646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：</a:t>
            </a:r>
            <a:r>
              <a:rPr sz="2800">
                <a:latin typeface="微軟正黑體"/>
                <a:ea typeface="微軟正黑體"/>
                <a:cs typeface="微軟正黑體"/>
                <a:sym typeface="微軟正黑體"/>
              </a:rPr>
              <a:t>相信耶穌並他釘十字架，使你因信耶穌而被神稱義。「</a:t>
            </a:r>
            <a:r>
              <a:rPr sz="2800">
                <a:latin typeface="DFKai-SB"/>
                <a:ea typeface="DFKai-SB"/>
                <a:cs typeface="DFKai-SB"/>
                <a:sym typeface="DFKai-SB"/>
              </a:rPr>
              <a:t>就是神的義，因信耶穌基督加給一切相信的人，並沒有分別。」（羅 </a:t>
            </a:r>
            <a:r>
              <a:rPr sz="2800">
                <a:latin typeface="Calibri"/>
                <a:ea typeface="Calibri"/>
                <a:cs typeface="Calibri"/>
                <a:sym typeface="Calibri"/>
              </a:rPr>
              <a:t>3:22</a:t>
            </a:r>
            <a:r>
              <a:rPr sz="2800">
                <a:latin typeface="DFKai-SB"/>
                <a:ea typeface="DFKai-SB"/>
                <a:cs typeface="DFKai-SB"/>
                <a:sym typeface="DFKai-SB"/>
              </a:rPr>
              <a:t>）</a:t>
            </a:r>
            <a:endParaRPr sz="280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826965" lvl="1" indent="-553915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buFont typeface="Helvetica"/>
              <a:buAutoNum type="alphaUcPeriod"/>
              <a:defRPr sz="1800"/>
            </a:pPr>
            <a:r>
              <a:rPr sz="2800" b="1" u="sng">
                <a:solidFill>
                  <a:srgbClr val="C000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Confess 宣告</a:t>
            </a:r>
            <a:r>
              <a:rPr sz="2800">
                <a:solidFill>
                  <a:srgbClr val="464646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：</a:t>
            </a:r>
            <a:r>
              <a:rPr sz="2800">
                <a:latin typeface="微軟正黑體"/>
                <a:ea typeface="微軟正黑體"/>
                <a:cs typeface="微軟正黑體"/>
                <a:sym typeface="微軟正黑體"/>
              </a:rPr>
              <a:t>藉著祈禱來宣告你的信心，將耶穌接到心中，使他成為你的救主與生命之主。「</a:t>
            </a:r>
            <a:r>
              <a:rPr sz="2800">
                <a:latin typeface="DFKai-SB"/>
                <a:ea typeface="DFKai-SB"/>
                <a:cs typeface="DFKai-SB"/>
                <a:sym typeface="DFKai-SB"/>
              </a:rPr>
              <a:t>你若口裡認耶穌為主，心裡信神叫他從死裡復活，就必得救。」（羅馬書</a:t>
            </a:r>
            <a:r>
              <a:rPr sz="2800">
                <a:latin typeface="Calibri"/>
                <a:ea typeface="Calibri"/>
                <a:cs typeface="Calibri"/>
                <a:sym typeface="Calibri"/>
              </a:rPr>
              <a:t> 10:9</a:t>
            </a:r>
            <a:r>
              <a:rPr sz="2800">
                <a:latin typeface="DFKai-SB"/>
                <a:ea typeface="DFKai-SB"/>
                <a:cs typeface="DFKai-SB"/>
                <a:sym typeface="DFKai-SB"/>
              </a:rPr>
              <a:t>）</a:t>
            </a:r>
          </a:p>
        </p:txBody>
      </p:sp>
      <p:sp>
        <p:nvSpPr>
          <p:cNvPr id="101" name="Shape 101"/>
          <p:cNvSpPr/>
          <p:nvPr/>
        </p:nvSpPr>
        <p:spPr>
          <a:xfrm>
            <a:off x="3581400" y="6347936"/>
            <a:ext cx="2209800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>
                <a:solidFill>
                  <a:srgbClr val="46464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46"/>
                </a:solidFill>
              </a:rPr>
              <a:t>2014 UCLA Fellowship</a:t>
            </a:r>
          </a:p>
        </p:txBody>
      </p:sp>
      <p:sp>
        <p:nvSpPr>
          <p:cNvPr id="102" name="Shape 102"/>
          <p:cNvSpPr/>
          <p:nvPr/>
        </p:nvSpPr>
        <p:spPr>
          <a:xfrm>
            <a:off x="609600" y="889000"/>
            <a:ext cx="5334000" cy="590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如何得救</a:t>
            </a:r>
            <a:r>
              <a:rPr sz="3600" b="1">
                <a:solidFill>
                  <a:srgbClr val="0070C0"/>
                </a:solidFill>
              </a:rPr>
              <a:t> How to be saved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body" idx="4294967295"/>
          </p:nvPr>
        </p:nvSpPr>
        <p:spPr>
          <a:xfrm>
            <a:off x="457200" y="1828800"/>
            <a:ext cx="8229600" cy="464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906096" lvl="1" indent="-633046">
              <a:spcBef>
                <a:spcPts val="500"/>
              </a:spcBef>
              <a:buClr>
                <a:srgbClr val="2DA2BF"/>
              </a:buClr>
              <a:buChar char="▪"/>
              <a:defRPr sz="1800"/>
            </a:pPr>
            <a:r>
              <a:rPr sz="3200" b="1">
                <a:latin typeface="微軟正黑體"/>
                <a:ea typeface="微軟正黑體"/>
                <a:cs typeface="微軟正黑體"/>
                <a:sym typeface="微軟正黑體"/>
              </a:rPr>
              <a:t>信主之後所當做的四件事情：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  <a:p>
            <a:pPr marL="906096" lvl="1" indent="-633046">
              <a:spcBef>
                <a:spcPts val="500"/>
              </a:spcBef>
              <a:buClr>
                <a:srgbClr val="2DA2BF"/>
              </a:buClr>
              <a:buFont typeface="Trebuchet MS"/>
              <a:buAutoNum type="arabicPeriod"/>
              <a:defRPr sz="1800"/>
            </a:pPr>
            <a:r>
              <a:rPr sz="3200">
                <a:latin typeface="微軟正黑體"/>
                <a:ea typeface="微軟正黑體"/>
                <a:cs typeface="微軟正黑體"/>
                <a:sym typeface="微軟正黑體"/>
              </a:rPr>
              <a:t>接受浸禮，歸入基督的名下。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906096" lvl="1" indent="-633046">
              <a:spcBef>
                <a:spcPts val="500"/>
              </a:spcBef>
              <a:buClr>
                <a:srgbClr val="2DA2BF"/>
              </a:buClr>
              <a:buFont typeface="Trebuchet MS"/>
              <a:buAutoNum type="arabicPeriod"/>
              <a:defRPr sz="1800"/>
            </a:pPr>
            <a:r>
              <a:rPr sz="3200">
                <a:latin typeface="微軟正黑體"/>
                <a:ea typeface="微軟正黑體"/>
                <a:cs typeface="微軟正黑體"/>
                <a:sym typeface="微軟正黑體"/>
              </a:rPr>
              <a:t>將主日分別為聖，敬拜神。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906096" lvl="1" indent="-633046">
              <a:spcBef>
                <a:spcPts val="500"/>
              </a:spcBef>
              <a:buClr>
                <a:srgbClr val="2DA2BF"/>
              </a:buClr>
              <a:buFont typeface="Trebuchet MS"/>
              <a:buAutoNum type="arabicPeriod"/>
              <a:defRPr sz="1800"/>
            </a:pPr>
            <a:r>
              <a:rPr sz="3200">
                <a:latin typeface="微軟正黑體"/>
                <a:ea typeface="微軟正黑體"/>
                <a:cs typeface="微軟正黑體"/>
                <a:sym typeface="微軟正黑體"/>
              </a:rPr>
              <a:t>研讀聖經，靈命得著餵養。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906096" lvl="1" indent="-633046">
              <a:spcBef>
                <a:spcPts val="500"/>
              </a:spcBef>
              <a:buClr>
                <a:srgbClr val="2DA2BF"/>
              </a:buClr>
              <a:buFont typeface="Trebuchet MS"/>
              <a:buAutoNum type="arabicPeriod"/>
              <a:defRPr sz="1800"/>
            </a:pPr>
            <a:r>
              <a:rPr sz="3200">
                <a:latin typeface="微軟正黑體"/>
                <a:ea typeface="微軟正黑體"/>
                <a:cs typeface="微軟正黑體"/>
                <a:sym typeface="微軟正黑體"/>
              </a:rPr>
              <a:t>過團契生活，彼此相愛。</a:t>
            </a:r>
          </a:p>
        </p:txBody>
      </p:sp>
      <p:sp>
        <p:nvSpPr>
          <p:cNvPr id="105" name="Shape 105"/>
          <p:cNvSpPr/>
          <p:nvPr/>
        </p:nvSpPr>
        <p:spPr>
          <a:xfrm>
            <a:off x="561975" y="864235"/>
            <a:ext cx="8610600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30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信主之後 </a:t>
            </a:r>
            <a:r>
              <a:rPr sz="30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After you’ve received Jesus as Lord</a:t>
            </a:r>
          </a:p>
        </p:txBody>
      </p:sp>
      <p:sp>
        <p:nvSpPr>
          <p:cNvPr id="106" name="Shape 106"/>
          <p:cNvSpPr/>
          <p:nvPr/>
        </p:nvSpPr>
        <p:spPr>
          <a:xfrm>
            <a:off x="3581400" y="6347936"/>
            <a:ext cx="2209800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>
                <a:solidFill>
                  <a:srgbClr val="46464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46"/>
                </a:solidFill>
              </a:rPr>
              <a:t>2014 UCLA Fellowship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609600" y="6289992"/>
            <a:ext cx="5421313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>
                <a:solidFill>
                  <a:srgbClr val="46464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46"/>
                </a:solidFill>
              </a:rPr>
              <a:t>2014 UCLA Fellowship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4294967295"/>
          </p:nvPr>
        </p:nvSpPr>
        <p:spPr>
          <a:xfrm>
            <a:off x="495300" y="1913889"/>
            <a:ext cx="8153400" cy="43688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buClrTx/>
              <a:buSzTx/>
              <a:buFontTx/>
              <a:buNone/>
              <a:defRPr sz="1800"/>
            </a:pPr>
            <a:r>
              <a:rPr sz="3200">
                <a:latin typeface="DFKai-SB"/>
                <a:ea typeface="DFKai-SB"/>
                <a:cs typeface="DFKai-SB"/>
                <a:sym typeface="DFKai-SB"/>
              </a:rPr>
              <a:t>聖經都是神所默示的，於教訓、督責、使人歸正、教導人學義都是有益的，叫屬神的人得以完全，預備行各樣的善事。（提摩太後書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3:16-17</a:t>
            </a:r>
            <a:r>
              <a:rPr sz="3200">
                <a:latin typeface="DFKai-SB"/>
                <a:ea typeface="DFKai-SB"/>
                <a:cs typeface="DFKai-SB"/>
                <a:sym typeface="DFKai-SB"/>
              </a:rPr>
              <a:t>）</a:t>
            </a:r>
          </a:p>
        </p:txBody>
      </p:sp>
      <p:sp>
        <p:nvSpPr>
          <p:cNvPr id="60" name="Shape 60"/>
          <p:cNvSpPr/>
          <p:nvPr/>
        </p:nvSpPr>
        <p:spPr>
          <a:xfrm>
            <a:off x="558800" y="889062"/>
            <a:ext cx="7010400" cy="59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40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0070C0"/>
                </a:solidFill>
              </a:rPr>
              <a:t>查經者的信念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idx="4294967295"/>
          </p:nvPr>
        </p:nvSpPr>
        <p:spPr>
          <a:xfrm>
            <a:off x="457200" y="1904999"/>
            <a:ext cx="8229600" cy="457200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spcBef>
                <a:spcPts val="500"/>
              </a:spcBef>
              <a:buClrTx/>
              <a:buSzTx/>
              <a:buFontTx/>
              <a:buNone/>
              <a:defRPr sz="1800"/>
            </a:pPr>
            <a:r>
              <a:rPr sz="3200">
                <a:latin typeface="微軟正黑體"/>
                <a:ea typeface="微軟正黑體"/>
                <a:cs typeface="微軟正黑體"/>
                <a:sym typeface="微軟正黑體"/>
              </a:rPr>
              <a:t>但聖靈降臨在你們身上，你們就必得著能力；並要在耶路撒冷，猶太全地和撒瑪利亞，直到地極，作我的見證。</a:t>
            </a:r>
          </a:p>
          <a:p>
            <a:pPr marL="0" lvl="0" indent="0">
              <a:spcBef>
                <a:spcPts val="500"/>
              </a:spcBef>
              <a:buClrTx/>
              <a:buSzTx/>
              <a:buFontTx/>
              <a:buNone/>
              <a:defRPr sz="1800"/>
            </a:pPr>
            <a:endParaRPr sz="320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0" lvl="0" indent="0">
              <a:spcBef>
                <a:spcPts val="500"/>
              </a:spcBef>
              <a:buClrTx/>
              <a:buSzTx/>
              <a:buFontTx/>
              <a:buNone/>
              <a:defRPr sz="1800"/>
            </a:pPr>
            <a:r>
              <a:rPr sz="3000">
                <a:latin typeface="Calibri"/>
                <a:ea typeface="Calibri"/>
                <a:cs typeface="Calibri"/>
                <a:sym typeface="Calibri"/>
              </a:rPr>
              <a:t>But you will receive power when the Holy Spirit comes on you; and you will be my witnesses in Jerusalem, and in all Judea and Samaria, and to the ends of the earth. (</a:t>
            </a:r>
            <a:r>
              <a:rPr sz="3000" i="1">
                <a:latin typeface="Calibri"/>
                <a:ea typeface="Calibri"/>
                <a:cs typeface="Calibri"/>
                <a:sym typeface="Calibri"/>
              </a:rPr>
              <a:t>NIV)</a:t>
            </a:r>
          </a:p>
        </p:txBody>
      </p:sp>
      <p:sp>
        <p:nvSpPr>
          <p:cNvPr id="63" name="Shape 63"/>
          <p:cNvSpPr/>
          <p:nvPr/>
        </p:nvSpPr>
        <p:spPr>
          <a:xfrm>
            <a:off x="3581400" y="6347936"/>
            <a:ext cx="2209800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>
                <a:solidFill>
                  <a:srgbClr val="46464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46"/>
                </a:solidFill>
              </a:rPr>
              <a:t>2014 UCLA Fellowship</a:t>
            </a:r>
          </a:p>
        </p:txBody>
      </p:sp>
      <p:sp>
        <p:nvSpPr>
          <p:cNvPr id="64" name="Shape 64"/>
          <p:cNvSpPr/>
          <p:nvPr/>
        </p:nvSpPr>
        <p:spPr>
          <a:xfrm>
            <a:off x="533400" y="812800"/>
            <a:ext cx="7010400" cy="701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40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0070C0"/>
                </a:solidFill>
              </a:rPr>
              <a:t>主題經文: 使徒行傳1:8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609600" y="157162"/>
            <a:ext cx="8153400" cy="13414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經文觀察：會議起因 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381000" y="1854200"/>
            <a:ext cx="8534400" cy="486836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85750" lvl="0" indent="-285750" defTabSz="868680">
              <a:spcBef>
                <a:spcPts val="0"/>
              </a:spcBef>
              <a:buClrTx/>
              <a:buFontTx/>
              <a:buBlip>
                <a:blip r:embed="rId2"/>
              </a:buBlip>
              <a:defRPr sz="1800"/>
            </a:pPr>
            <a:r>
              <a:rPr sz="2850" b="1">
                <a:solidFill>
                  <a:srgbClr val="FF26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徒15:1-3</a:t>
            </a:r>
            <a:endParaRPr sz="2850">
              <a:solidFill>
                <a:srgbClr val="FF2600"/>
              </a:solidFill>
            </a:endParaRPr>
          </a:p>
          <a:p>
            <a:pPr marL="292680" lvl="0" indent="-292680" defTabSz="868680">
              <a:spcBef>
                <a:spcPts val="600"/>
              </a:spcBef>
              <a:buSzPct val="90000"/>
              <a:buFont typeface="Helvetica"/>
              <a:buAutoNum type="arabicPeriod"/>
              <a:defRPr sz="1800"/>
            </a:pPr>
            <a:r>
              <a:rPr sz="2660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Where</a:t>
            </a:r>
            <a:r>
              <a:rPr sz="266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660">
                <a:latin typeface="微軟正黑體"/>
                <a:ea typeface="微軟正黑體"/>
                <a:cs typeface="微軟正黑體"/>
                <a:sym typeface="微軟正黑體"/>
              </a:rPr>
              <a:t>事件在哪裡發生？</a:t>
            </a:r>
          </a:p>
          <a:p>
            <a:pPr marL="0" lvl="1" indent="303133" defTabSz="868680">
              <a:spcBef>
                <a:spcPts val="400"/>
              </a:spcBef>
              <a:buSzTx/>
              <a:buNone/>
              <a:defRPr sz="1800"/>
            </a:pPr>
            <a:r>
              <a:rPr sz="2280">
                <a:latin typeface="微軟正黑體"/>
                <a:ea typeface="微軟正黑體"/>
                <a:cs typeface="微軟正黑體"/>
                <a:sym typeface="微軟正黑體"/>
              </a:rPr>
              <a:t>「有幾個人從猶太下來（安提阿）</a:t>
            </a:r>
            <a:r>
              <a:rPr sz="2280"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sz="2280">
                <a:latin typeface="DFKai-SB"/>
                <a:ea typeface="DFKai-SB"/>
                <a:cs typeface="DFKai-SB"/>
                <a:sym typeface="DFKai-SB"/>
              </a:rPr>
              <a:t>」</a:t>
            </a:r>
            <a:r>
              <a:rPr sz="2280">
                <a:latin typeface="Calibri"/>
                <a:ea typeface="Calibri"/>
                <a:cs typeface="Calibri"/>
                <a:sym typeface="Calibri"/>
              </a:rPr>
              <a:t>(15:1-2)</a:t>
            </a:r>
            <a:endParaRPr sz="228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292680" lvl="0" indent="-292680" defTabSz="868680">
              <a:spcBef>
                <a:spcPts val="600"/>
              </a:spcBef>
              <a:buSzPct val="90000"/>
              <a:buFont typeface="Helvetica"/>
              <a:buAutoNum type="arabicPeriod" startAt="2"/>
              <a:defRPr sz="1800"/>
            </a:pPr>
            <a:r>
              <a:rPr sz="2660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Why</a:t>
            </a:r>
            <a:r>
              <a:rPr sz="266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660">
                <a:latin typeface="DFKai-SB"/>
                <a:ea typeface="DFKai-SB"/>
                <a:cs typeface="DFKai-SB"/>
                <a:sym typeface="DFKai-SB"/>
              </a:rPr>
              <a:t>事件為何發生？</a:t>
            </a:r>
            <a:endParaRPr sz="266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0" lvl="1" indent="303133" defTabSz="868680">
              <a:spcBef>
                <a:spcPts val="400"/>
              </a:spcBef>
              <a:buSzTx/>
              <a:buNone/>
              <a:defRPr sz="1800"/>
            </a:pPr>
            <a:r>
              <a:rPr sz="2280">
                <a:latin typeface="微軟正黑體"/>
                <a:ea typeface="微軟正黑體"/>
                <a:cs typeface="微軟正黑體"/>
                <a:sym typeface="微軟正黑體"/>
              </a:rPr>
              <a:t>「…</a:t>
            </a:r>
            <a:r>
              <a:rPr sz="2280">
                <a:latin typeface="Calibri"/>
                <a:ea typeface="Calibri"/>
                <a:cs typeface="Calibri"/>
                <a:sym typeface="Calibri"/>
              </a:rPr>
              <a:t>…“</a:t>
            </a:r>
            <a:r>
              <a:rPr sz="2280">
                <a:latin typeface="微軟正黑體"/>
                <a:ea typeface="微軟正黑體"/>
                <a:cs typeface="微軟正黑體"/>
                <a:sym typeface="微軟正黑體"/>
              </a:rPr>
              <a:t>你們若不按摩西的規條受割禮，不能得救”。保羅、巴拿巴與他們大大地紛爭辯論…</a:t>
            </a:r>
            <a:r>
              <a:rPr sz="2280">
                <a:latin typeface="DFKai-SB"/>
                <a:ea typeface="DFKai-SB"/>
                <a:cs typeface="DFKai-SB"/>
                <a:sym typeface="DFKai-SB"/>
              </a:rPr>
              <a:t>」</a:t>
            </a:r>
            <a:r>
              <a:rPr sz="2280">
                <a:latin typeface="Calibri"/>
                <a:ea typeface="Calibri"/>
                <a:cs typeface="Calibri"/>
                <a:sym typeface="Calibri"/>
              </a:rPr>
              <a:t>(15:1-2)</a:t>
            </a:r>
            <a:endParaRPr sz="228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292680" lvl="0" indent="-292680" defTabSz="868680">
              <a:spcBef>
                <a:spcPts val="600"/>
              </a:spcBef>
              <a:buSzPct val="90000"/>
              <a:buFont typeface="Helvetica"/>
              <a:buAutoNum type="arabicPeriod" startAt="3"/>
              <a:defRPr sz="1800"/>
            </a:pPr>
            <a:r>
              <a:rPr sz="2660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Who</a:t>
            </a:r>
            <a:r>
              <a:rPr sz="266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660">
                <a:latin typeface="微軟正黑體"/>
                <a:ea typeface="微軟正黑體"/>
                <a:cs typeface="微軟正黑體"/>
                <a:sym typeface="微軟正黑體"/>
              </a:rPr>
              <a:t>事件人物？</a:t>
            </a:r>
          </a:p>
          <a:p>
            <a:pPr marL="0" lvl="1" indent="303133" defTabSz="868680">
              <a:spcBef>
                <a:spcPts val="400"/>
              </a:spcBef>
              <a:buSzTx/>
              <a:buNone/>
              <a:defRPr sz="1800"/>
            </a:pPr>
            <a:r>
              <a:rPr sz="2280">
                <a:latin typeface="微軟正黑體"/>
                <a:ea typeface="微軟正黑體"/>
                <a:cs typeface="微軟正黑體"/>
                <a:sym typeface="微軟正黑體"/>
              </a:rPr>
              <a:t>從猶太下來的幾個人，保羅、巴拿巴、安提阿教會的總門徒</a:t>
            </a:r>
          </a:p>
          <a:p>
            <a:pPr marL="292680" lvl="0" indent="-292680" defTabSz="868680">
              <a:spcBef>
                <a:spcPts val="600"/>
              </a:spcBef>
              <a:buSzPct val="90000"/>
              <a:buFont typeface="Helvetica"/>
              <a:buAutoNum type="arabicPeriod" startAt="4"/>
              <a:defRPr sz="1800"/>
            </a:pPr>
            <a:r>
              <a:rPr sz="2660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What</a:t>
            </a:r>
            <a:r>
              <a:rPr sz="266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660">
                <a:latin typeface="微軟正黑體"/>
                <a:ea typeface="微軟正黑體"/>
                <a:cs typeface="微軟正黑體"/>
                <a:sym typeface="微軟正黑體"/>
              </a:rPr>
              <a:t>事件怎樣發展？</a:t>
            </a:r>
          </a:p>
          <a:p>
            <a:pPr marL="0" lvl="1" indent="303133" defTabSz="868680">
              <a:spcBef>
                <a:spcPts val="400"/>
              </a:spcBef>
              <a:buSzTx/>
              <a:buNone/>
              <a:defRPr sz="1800"/>
            </a:pPr>
            <a:r>
              <a:rPr sz="2280">
                <a:latin typeface="微軟正黑體"/>
                <a:ea typeface="微軟正黑體"/>
                <a:cs typeface="微軟正黑體"/>
                <a:sym typeface="微軟正黑體"/>
              </a:rPr>
              <a:t>「</a:t>
            </a:r>
            <a:r>
              <a:rPr sz="2280">
                <a:latin typeface="Calibri"/>
                <a:ea typeface="Calibri"/>
                <a:cs typeface="Calibri"/>
                <a:sym typeface="Calibri"/>
              </a:rPr>
              <a:t>…為所辯論的上耶路撒冷去見使徒和長老。於是教會送他們起行</a:t>
            </a:r>
            <a:r>
              <a:rPr sz="2280">
                <a:latin typeface="微軟正黑體"/>
                <a:ea typeface="微軟正黑體"/>
                <a:cs typeface="微軟正黑體"/>
                <a:sym typeface="微軟正黑體"/>
              </a:rPr>
              <a:t>…</a:t>
            </a:r>
            <a:r>
              <a:rPr sz="2280">
                <a:latin typeface="DFKai-SB"/>
                <a:ea typeface="DFKai-SB"/>
                <a:cs typeface="DFKai-SB"/>
                <a:sym typeface="DFKai-SB"/>
              </a:rPr>
              <a:t>」</a:t>
            </a:r>
            <a:r>
              <a:rPr sz="2280">
                <a:latin typeface="Calibri"/>
                <a:ea typeface="Calibri"/>
                <a:cs typeface="Calibri"/>
                <a:sym typeface="Calibri"/>
              </a:rPr>
              <a:t>(15:2-3)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body" idx="4294967295"/>
          </p:nvPr>
        </p:nvSpPr>
        <p:spPr>
          <a:xfrm>
            <a:off x="266700" y="1879600"/>
            <a:ext cx="8636000" cy="4469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/>
              <a:t>安提阿教會和耶路撒冷教會有什麼不同的地方？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/>
              <a:t>“割禮”代表的意義是什麼？為什麼“割禮”對與猶太人而言這麼重要？</a:t>
            </a:r>
            <a:endParaRPr sz="2800">
              <a:latin typeface="DFKai-SB"/>
              <a:ea typeface="DFKai-SB"/>
              <a:cs typeface="DFKai-SB"/>
              <a:sym typeface="DFKai-SB"/>
            </a:endParaRP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“得救”是什麼意思？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你是否認為只有受割禮才能得救？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600075" y="863662"/>
            <a:ext cx="8534400" cy="547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討論題一：割禮和得救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body" idx="4294967295"/>
          </p:nvPr>
        </p:nvSpPr>
        <p:spPr>
          <a:xfrm>
            <a:off x="381000" y="1854200"/>
            <a:ext cx="8534400" cy="468575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0789" lvl="0" indent="-300789">
              <a:spcBef>
                <a:spcPts val="0"/>
              </a:spcBef>
              <a:buClrTx/>
              <a:buFontTx/>
              <a:buBlip>
                <a:blip r:embed="rId2"/>
              </a:buBlip>
              <a:defRPr sz="1800"/>
            </a:pPr>
            <a:r>
              <a:rPr sz="3000" b="1">
                <a:solidFill>
                  <a:srgbClr val="FF26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徒15:4-21</a:t>
            </a:r>
            <a:endParaRPr sz="3000">
              <a:solidFill>
                <a:srgbClr val="FF2600"/>
              </a:solidFill>
            </a:endParaRPr>
          </a:p>
          <a:p>
            <a:pPr marL="308084" lvl="0" indent="-308084">
              <a:buSzPct val="90000"/>
              <a:buFont typeface="Helvetica"/>
              <a:buAutoNum type="arabicPeriod"/>
              <a:defRPr sz="1800"/>
            </a:pPr>
            <a:r>
              <a:rPr sz="2800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Where</a:t>
            </a:r>
            <a:r>
              <a:rPr sz="28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800">
                <a:latin typeface="微軟正黑體"/>
                <a:ea typeface="微軟正黑體"/>
                <a:cs typeface="微軟正黑體"/>
                <a:sym typeface="微軟正黑體"/>
              </a:rPr>
              <a:t>事件在哪裡發生？</a:t>
            </a:r>
          </a:p>
          <a:p>
            <a:pPr marL="0" lvl="1" indent="319087"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微軟正黑體"/>
                <a:ea typeface="微軟正黑體"/>
                <a:cs typeface="微軟正黑體"/>
                <a:sym typeface="微軟正黑體"/>
              </a:rPr>
              <a:t>「</a:t>
            </a:r>
            <a:r>
              <a:rPr sz="2400">
                <a:latin typeface="Calibri"/>
                <a:ea typeface="Calibri"/>
                <a:cs typeface="Calibri"/>
                <a:sym typeface="Calibri"/>
              </a:rPr>
              <a:t>…到了耶路撒冷…</a:t>
            </a:r>
            <a:r>
              <a:rPr sz="2400">
                <a:latin typeface="DFKai-SB"/>
                <a:ea typeface="DFKai-SB"/>
                <a:cs typeface="DFKai-SB"/>
                <a:sym typeface="DFKai-SB"/>
              </a:rPr>
              <a:t>」</a:t>
            </a:r>
            <a:r>
              <a:rPr sz="2400">
                <a:latin typeface="Calibri"/>
                <a:ea typeface="Calibri"/>
                <a:cs typeface="Calibri"/>
                <a:sym typeface="Calibri"/>
              </a:rPr>
              <a:t>(15:4)</a:t>
            </a:r>
            <a:endParaRPr sz="240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308084" lvl="0" indent="-308084">
              <a:buSzPct val="90000"/>
              <a:buFont typeface="Helvetica"/>
              <a:buAutoNum type="arabicPeriod" startAt="2"/>
              <a:defRPr sz="1800"/>
            </a:pPr>
            <a:r>
              <a:rPr sz="2800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Why</a:t>
            </a:r>
            <a:r>
              <a:rPr sz="28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800">
                <a:latin typeface="DFKai-SB"/>
                <a:ea typeface="DFKai-SB"/>
                <a:cs typeface="DFKai-SB"/>
                <a:sym typeface="DFKai-SB"/>
              </a:rPr>
              <a:t>事件為何發生？</a:t>
            </a:r>
            <a:endParaRPr sz="280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0" lvl="1" indent="319087"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微軟正黑體"/>
                <a:ea typeface="微軟正黑體"/>
                <a:cs typeface="微軟正黑體"/>
                <a:sym typeface="微軟正黑體"/>
              </a:rPr>
              <a:t>「</a:t>
            </a:r>
            <a:r>
              <a:rPr sz="2400">
                <a:latin typeface="Calibri"/>
                <a:ea typeface="Calibri"/>
                <a:cs typeface="Calibri"/>
                <a:sym typeface="Calibri"/>
              </a:rPr>
              <a:t>惟有幾個信徒是法利賽教門的人，起來說：“必須給外邦人行割禮，吩咐他們</a:t>
            </a:r>
            <a:r>
              <a:rPr sz="2400">
                <a:latin typeface="微軟正黑體"/>
                <a:ea typeface="微軟正黑體"/>
                <a:cs typeface="微軟正黑體"/>
                <a:sym typeface="微軟正黑體"/>
              </a:rPr>
              <a:t>遵守摩西的律法。”  使徒和长老聚会商议这事</a:t>
            </a:r>
            <a:r>
              <a:rPr sz="2400"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sz="2400">
                <a:latin typeface="微軟正黑體"/>
                <a:ea typeface="微軟正黑體"/>
                <a:cs typeface="微軟正黑體"/>
                <a:sym typeface="微軟正黑體"/>
              </a:rPr>
              <a:t>…</a:t>
            </a:r>
            <a:r>
              <a:rPr sz="2400">
                <a:latin typeface="DFKai-SB"/>
                <a:ea typeface="DFKai-SB"/>
                <a:cs typeface="DFKai-SB"/>
                <a:sym typeface="DFKai-SB"/>
              </a:rPr>
              <a:t>」</a:t>
            </a:r>
            <a:r>
              <a:rPr sz="2400">
                <a:latin typeface="Calibri"/>
                <a:ea typeface="Calibri"/>
                <a:cs typeface="Calibri"/>
                <a:sym typeface="Calibri"/>
              </a:rPr>
              <a:t>(15:5)</a:t>
            </a:r>
            <a:endParaRPr sz="240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308084" lvl="0" indent="-308084">
              <a:buSzPct val="90000"/>
              <a:buFont typeface="Helvetica"/>
              <a:buAutoNum type="arabicPeriod" startAt="3"/>
              <a:defRPr sz="1800"/>
            </a:pPr>
            <a:r>
              <a:rPr sz="2800" b="1" u="sng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Who</a:t>
            </a:r>
            <a:r>
              <a:rPr sz="28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: </a:t>
            </a:r>
            <a:r>
              <a:rPr sz="2800">
                <a:latin typeface="微軟正黑體"/>
                <a:ea typeface="微軟正黑體"/>
                <a:cs typeface="微軟正黑體"/>
                <a:sym typeface="微軟正黑體"/>
              </a:rPr>
              <a:t>事件人物？</a:t>
            </a:r>
          </a:p>
          <a:p>
            <a:pPr marL="0" lvl="0" indent="0"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微軟正黑體"/>
                <a:ea typeface="微軟正黑體"/>
                <a:cs typeface="微軟正黑體"/>
                <a:sym typeface="微軟正黑體"/>
              </a:rPr>
              <a:t>使徒、長老、法利賽教門的信徒、彼得、巴拿巴、保羅、雅各</a:t>
            </a:r>
            <a:r>
              <a:rPr sz="2400">
                <a:latin typeface="Calibri"/>
                <a:ea typeface="Calibri"/>
                <a:cs typeface="Calibri"/>
                <a:sym typeface="Calibri"/>
              </a:rPr>
              <a:t>(15:5-7, 12-13)</a:t>
            </a:r>
          </a:p>
        </p:txBody>
      </p:sp>
      <p:sp>
        <p:nvSpPr>
          <p:cNvPr id="73" name="Shape 73"/>
          <p:cNvSpPr>
            <a:spLocks noGrp="1"/>
          </p:cNvSpPr>
          <p:nvPr>
            <p:ph type="title" idx="4294967295"/>
          </p:nvPr>
        </p:nvSpPr>
        <p:spPr>
          <a:xfrm>
            <a:off x="609600" y="157162"/>
            <a:ext cx="8153400" cy="13414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經文觀察：會議過程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4294967295"/>
          </p:nvPr>
        </p:nvSpPr>
        <p:spPr>
          <a:xfrm>
            <a:off x="266700" y="1905000"/>
            <a:ext cx="8636000" cy="4469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/>
              <a:t>保羅與巴拿巴到了耶路撒冷後做了什麼事？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/>
              <a:t>“法利賽教門”的人是什麼樣的信徒？為什麼他們要堅持必須給外邦人行割禮？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誰是外邦人？猶太人對外邦人的態度如何？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600075" y="863662"/>
            <a:ext cx="8534400" cy="547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觀察題一：會議之前的爭論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body" idx="4294967295"/>
          </p:nvPr>
        </p:nvSpPr>
        <p:spPr>
          <a:xfrm>
            <a:off x="266700" y="1879600"/>
            <a:ext cx="8636000" cy="4469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0627" lvl="0" indent="-340627" defTabSz="89611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/>
              <a:defRPr sz="1800"/>
            </a:pPr>
            <a:r>
              <a:rPr sz="2744"/>
              <a:t>彼得一開始的論述中說出了神做了哪三件事？</a:t>
            </a:r>
          </a:p>
          <a:p>
            <a:pPr marL="1080836" lvl="1" indent="-458536" defTabSz="89611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lphaUcPeriod"/>
              <a:defRPr sz="1800"/>
            </a:pPr>
            <a:r>
              <a:rPr sz="2352"/>
              <a:t>神早已…</a:t>
            </a:r>
          </a:p>
          <a:p>
            <a:pPr marL="1080836" lvl="1" indent="-458536" defTabSz="89611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lphaUcPeriod"/>
              <a:defRPr sz="1800"/>
            </a:pPr>
            <a:r>
              <a:rPr sz="2352"/>
              <a:t>神也為…</a:t>
            </a:r>
          </a:p>
          <a:p>
            <a:pPr marL="1080836" lvl="1" indent="-458536" defTabSz="89611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lphaUcPeriod"/>
              <a:defRPr sz="1800"/>
            </a:pPr>
            <a:r>
              <a:rPr sz="2352"/>
              <a:t>又藉着…</a:t>
            </a:r>
            <a:endParaRPr sz="2352">
              <a:latin typeface="DFKai-SB"/>
              <a:ea typeface="DFKai-SB"/>
              <a:cs typeface="DFKai-SB"/>
              <a:sym typeface="DFKai-SB"/>
            </a:endParaRPr>
          </a:p>
          <a:p>
            <a:pPr marL="340627" lvl="0" indent="-340627" defTabSz="89611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 startAt="2"/>
              <a:defRPr sz="1800"/>
            </a:pPr>
            <a:r>
              <a:rPr sz="2744">
                <a:latin typeface="DFKai-SB"/>
                <a:ea typeface="DFKai-SB"/>
                <a:cs typeface="DFKai-SB"/>
                <a:sym typeface="DFKai-SB"/>
              </a:rPr>
              <a:t>這三件事要表達的重點是什麼？</a:t>
            </a:r>
          </a:p>
          <a:p>
            <a:pPr marL="340627" lvl="0" indent="-340627" defTabSz="89611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 startAt="2"/>
              <a:defRPr sz="1800"/>
            </a:pPr>
            <a:r>
              <a:rPr sz="2744">
                <a:latin typeface="DFKai-SB"/>
                <a:ea typeface="DFKai-SB"/>
                <a:cs typeface="DFKai-SB"/>
                <a:sym typeface="DFKai-SB"/>
              </a:rPr>
              <a:t>“試探神”指的是什麼？</a:t>
            </a:r>
          </a:p>
          <a:p>
            <a:pPr marL="340627" lvl="0" indent="-340627" defTabSz="89611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 startAt="2"/>
              <a:defRPr sz="1800"/>
            </a:pPr>
            <a:r>
              <a:rPr sz="2744">
                <a:latin typeface="DFKai-SB"/>
                <a:ea typeface="DFKai-SB"/>
                <a:cs typeface="DFKai-SB"/>
                <a:sym typeface="DFKai-SB"/>
              </a:rPr>
              <a:t>彼得提到的“所不能負的軛”是指什麼？與會議中所討論的內容有什麼關聯？這軛為什麼是不能負的？ </a:t>
            </a:r>
          </a:p>
          <a:p>
            <a:pPr marL="340627" lvl="0" indent="-340627" defTabSz="89611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 startAt="2"/>
              <a:defRPr sz="1800"/>
            </a:pPr>
            <a:r>
              <a:rPr sz="2744">
                <a:latin typeface="DFKai-SB"/>
                <a:ea typeface="DFKai-SB"/>
                <a:cs typeface="DFKai-SB"/>
                <a:sym typeface="DFKai-SB"/>
              </a:rPr>
              <a:t>在這個爭論上，彼得的觀點是什麼？</a:t>
            </a:r>
          </a:p>
        </p:txBody>
      </p:sp>
      <p:sp>
        <p:nvSpPr>
          <p:cNvPr id="79" name="Shape 79"/>
          <p:cNvSpPr/>
          <p:nvPr/>
        </p:nvSpPr>
        <p:spPr>
          <a:xfrm>
            <a:off x="600075" y="863662"/>
            <a:ext cx="8534400" cy="547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觀察題二：彼得起来做见证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idx="4294967295"/>
          </p:nvPr>
        </p:nvSpPr>
        <p:spPr>
          <a:xfrm>
            <a:off x="266700" y="1879600"/>
            <a:ext cx="8636000" cy="4469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/>
              <a:t>眾人對彼得的反應時什麼？</a:t>
            </a:r>
            <a:endParaRPr sz="2800">
              <a:latin typeface="DFKai-SB"/>
              <a:ea typeface="DFKai-SB"/>
              <a:cs typeface="DFKai-SB"/>
              <a:sym typeface="DFKai-SB"/>
            </a:endParaRP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巴拿巴和保羅的反應是什麼？</a:t>
            </a:r>
          </a:p>
          <a:p>
            <a:pPr marL="347578" lvl="0" indent="-347578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  <a:defRPr sz="1800"/>
            </a:pPr>
            <a:r>
              <a:rPr sz="2800">
                <a:latin typeface="DFKai-SB"/>
                <a:ea typeface="DFKai-SB"/>
                <a:cs typeface="DFKai-SB"/>
                <a:sym typeface="DFKai-SB"/>
              </a:rPr>
              <a:t>巴拿巴和保羅述說的觀點與彼得的觀點一致嗎？</a:t>
            </a:r>
          </a:p>
        </p:txBody>
      </p:sp>
      <p:sp>
        <p:nvSpPr>
          <p:cNvPr id="82" name="Shape 82"/>
          <p:cNvSpPr/>
          <p:nvPr/>
        </p:nvSpPr>
        <p:spPr>
          <a:xfrm>
            <a:off x="600075" y="863662"/>
            <a:ext cx="8534400" cy="547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36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0070C0"/>
                </a:solidFill>
              </a:rPr>
              <a:t>觀察題三：巴拿巴和保羅做见证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1" build="p" bldLvl="5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464646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8F8F8F"/>
      </a:accent3>
      <a:accent4>
        <a:srgbClr val="707070"/>
      </a:accent4>
      <a:accent5>
        <a:srgbClr val="ADCCDA"/>
      </a:accent5>
      <a:accent6>
        <a:srgbClr val="C51C2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DA2B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DA2BF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8F8F8F"/>
      </a:accent3>
      <a:accent4>
        <a:srgbClr val="707070"/>
      </a:accent4>
      <a:accent5>
        <a:srgbClr val="ADCCDA"/>
      </a:accent5>
      <a:accent6>
        <a:srgbClr val="C51C2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DA2B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DA2BF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</vt:lpstr>
      <vt:lpstr>使徒行傳 #15：耶路撒冷會議 經文：路15:1-34 </vt:lpstr>
      <vt:lpstr>PowerPoint Presentation</vt:lpstr>
      <vt:lpstr>PowerPoint Presentation</vt:lpstr>
      <vt:lpstr>經文觀察：會議起因 </vt:lpstr>
      <vt:lpstr>PowerPoint Presentation</vt:lpstr>
      <vt:lpstr>經文觀察：會議過程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經文觀察：會議結果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使徒行傳 #15：耶路撒冷會議 經文：路15:1-34 </dc:title>
  <dc:creator>Lucy</dc:creator>
  <cp:lastModifiedBy>Lucy</cp:lastModifiedBy>
  <cp:revision>1</cp:revision>
  <dcterms:modified xsi:type="dcterms:W3CDTF">2014-10-19T22:07:25Z</dcterms:modified>
</cp:coreProperties>
</file>