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72" r:id="rId5"/>
    <p:sldId id="277" r:id="rId6"/>
    <p:sldId id="282" r:id="rId7"/>
    <p:sldId id="302" r:id="rId8"/>
    <p:sldId id="283" r:id="rId9"/>
    <p:sldId id="285" r:id="rId10"/>
    <p:sldId id="278" r:id="rId11"/>
    <p:sldId id="286" r:id="rId12"/>
    <p:sldId id="287" r:id="rId13"/>
    <p:sldId id="288" r:id="rId14"/>
    <p:sldId id="289" r:id="rId15"/>
    <p:sldId id="279" r:id="rId16"/>
    <p:sldId id="290" r:id="rId17"/>
    <p:sldId id="291" r:id="rId18"/>
    <p:sldId id="280" r:id="rId19"/>
    <p:sldId id="294" r:id="rId20"/>
    <p:sldId id="295" r:id="rId21"/>
    <p:sldId id="297" r:id="rId22"/>
    <p:sldId id="281" r:id="rId23"/>
    <p:sldId id="298" r:id="rId24"/>
    <p:sldId id="299" r:id="rId25"/>
    <p:sldId id="301" r:id="rId26"/>
    <p:sldId id="270" r:id="rId27"/>
    <p:sldId id="27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/>
        <a:ea typeface="Tw Cen MT"/>
        <a:cs typeface="Tw Cen MT"/>
        <a:sym typeface="Tw Cen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ACBCB"/>
          </a:solidFill>
        </a:fill>
      </a:tcStyle>
    </a:wholeTbl>
    <a:band2H>
      <a:tcTxStyle/>
      <a:tcStyle>
        <a:tcBdr/>
        <a:fill>
          <a:solidFill>
            <a:srgbClr val="F5E7E7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51C2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Avenir Roman"/>
            </a:endParaRPr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6671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"/>
          <p:cNvSpPr>
            <a:spLocks noChangeArrowheads="1"/>
          </p:cNvSpPr>
          <p:nvPr/>
        </p:nvSpPr>
        <p:spPr bwMode="auto"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hape 10"/>
          <p:cNvSpPr>
            <a:spLocks noChangeArrowheads="1"/>
          </p:cNvSpPr>
          <p:nvPr/>
        </p:nvSpPr>
        <p:spPr bwMode="auto">
          <a:xfrm>
            <a:off x="0" y="1506538"/>
            <a:ext cx="533400" cy="228600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590550" y="1506538"/>
            <a:ext cx="8553450" cy="228600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12"/>
          <p:cNvSpPr>
            <a:spLocks noGrp="1"/>
          </p:cNvSpPr>
          <p:nvPr>
            <p:ph type="sldNum" sz="quarter" idx="10"/>
          </p:nvPr>
        </p:nvSpPr>
        <p:spPr>
          <a:xfrm>
            <a:off x="0" y="1468438"/>
            <a:ext cx="533400" cy="304800"/>
          </a:xfrm>
        </p:spPr>
        <p:txBody>
          <a:bodyPr/>
          <a:lstStyle>
            <a:lvl1pPr>
              <a:defRPr sz="1400"/>
            </a:lvl1pPr>
          </a:lstStyle>
          <a:p>
            <a:fld id="{FB50828D-AECE-43CB-BFF5-E6D82171E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"/>
          <p:cNvSpPr>
            <a:spLocks noChangeArrowheads="1"/>
          </p:cNvSpPr>
          <p:nvPr/>
        </p:nvSpPr>
        <p:spPr bwMode="auto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hape 15"/>
          <p:cNvSpPr>
            <a:spLocks noChangeArrowheads="1"/>
          </p:cNvSpPr>
          <p:nvPr/>
        </p:nvSpPr>
        <p:spPr bwMode="auto">
          <a:xfrm>
            <a:off x="-9525" y="6053138"/>
            <a:ext cx="2249488" cy="712787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hape 16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17"/>
          <p:cNvSpPr>
            <a:spLocks noGrp="1"/>
          </p:cNvSpPr>
          <p:nvPr>
            <p:ph type="sldNum" sz="quarter" idx="10"/>
          </p:nvPr>
        </p:nvSpPr>
        <p:spPr>
          <a:xfrm>
            <a:off x="8001000" y="266700"/>
            <a:ext cx="838200" cy="304800"/>
          </a:xfrm>
        </p:spPr>
        <p:txBody>
          <a:bodyPr/>
          <a:lstStyle>
            <a:lvl1pPr>
              <a:defRPr sz="1400">
                <a:solidFill>
                  <a:srgbClr val="DEF5FA"/>
                </a:solidFill>
              </a:defRPr>
            </a:lvl1pPr>
          </a:lstStyle>
          <a:p>
            <a:fld id="{373F0864-9629-437E-947C-74E672FC0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4" name="Shap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000AC-04AB-47D2-BC81-FE4C047FA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3"/>
          <p:cNvSpPr>
            <a:spLocks noChangeArrowheads="1"/>
          </p:cNvSpPr>
          <p:nvPr/>
        </p:nvSpPr>
        <p:spPr bwMode="auto"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24"/>
          <p:cNvSpPr>
            <a:spLocks noChangeArrowheads="1"/>
          </p:cNvSpPr>
          <p:nvPr/>
        </p:nvSpPr>
        <p:spPr bwMode="auto">
          <a:xfrm>
            <a:off x="0" y="1506538"/>
            <a:ext cx="533400" cy="228600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hape 25"/>
          <p:cNvSpPr>
            <a:spLocks noChangeArrowheads="1"/>
          </p:cNvSpPr>
          <p:nvPr/>
        </p:nvSpPr>
        <p:spPr bwMode="auto">
          <a:xfrm>
            <a:off x="590550" y="1506538"/>
            <a:ext cx="8553450" cy="228600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7" name="Shape 28"/>
          <p:cNvSpPr>
            <a:spLocks noGrp="1"/>
          </p:cNvSpPr>
          <p:nvPr>
            <p:ph type="sldNum" sz="quarter" idx="10"/>
          </p:nvPr>
        </p:nvSpPr>
        <p:spPr>
          <a:xfrm>
            <a:off x="0" y="1468438"/>
            <a:ext cx="533400" cy="304800"/>
          </a:xfrm>
        </p:spPr>
        <p:txBody>
          <a:bodyPr/>
          <a:lstStyle>
            <a:lvl1pPr>
              <a:defRPr sz="1400"/>
            </a:lvl1pPr>
          </a:lstStyle>
          <a:p>
            <a:fld id="{A46AD1CF-9B1B-4772-B26B-FAF1370A3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0"/>
          <p:cNvSpPr>
            <a:spLocks noChangeArrowheads="1"/>
          </p:cNvSpPr>
          <p:nvPr/>
        </p:nvSpPr>
        <p:spPr bwMode="auto"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31"/>
          <p:cNvSpPr>
            <a:spLocks noChangeArrowheads="1"/>
          </p:cNvSpPr>
          <p:nvPr/>
        </p:nvSpPr>
        <p:spPr bwMode="auto">
          <a:xfrm>
            <a:off x="0" y="1506538"/>
            <a:ext cx="533400" cy="228600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hape 32"/>
          <p:cNvSpPr>
            <a:spLocks noChangeArrowheads="1"/>
          </p:cNvSpPr>
          <p:nvPr/>
        </p:nvSpPr>
        <p:spPr bwMode="auto">
          <a:xfrm>
            <a:off x="590550" y="1506538"/>
            <a:ext cx="8553450" cy="228600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7" name="Shape 35"/>
          <p:cNvSpPr>
            <a:spLocks noGrp="1"/>
          </p:cNvSpPr>
          <p:nvPr>
            <p:ph type="sldNum" sz="quarter" idx="10"/>
          </p:nvPr>
        </p:nvSpPr>
        <p:spPr>
          <a:xfrm>
            <a:off x="0" y="1468438"/>
            <a:ext cx="533400" cy="304800"/>
          </a:xfrm>
        </p:spPr>
        <p:txBody>
          <a:bodyPr/>
          <a:lstStyle>
            <a:lvl1pPr>
              <a:defRPr sz="1400"/>
            </a:lvl1pPr>
          </a:lstStyle>
          <a:p>
            <a:fld id="{B7745AE6-5C94-45E4-A6D7-E37799EC5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7"/>
          <p:cNvSpPr>
            <a:spLocks noGrp="1"/>
          </p:cNvSpPr>
          <p:nvPr>
            <p:ph type="sldNum" sz="quarter" idx="10"/>
          </p:nvPr>
        </p:nvSpPr>
        <p:spPr>
          <a:xfrm>
            <a:off x="0" y="6286500"/>
            <a:ext cx="533400" cy="304800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</a:defRPr>
            </a:lvl1pPr>
          </a:lstStyle>
          <a:p>
            <a:fld id="{001CF6C2-147A-41E2-9648-7AEF2F339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9"/>
          <p:cNvSpPr>
            <a:spLocks noChangeArrowheads="1"/>
          </p:cNvSpPr>
          <p:nvPr/>
        </p:nvSpPr>
        <p:spPr bwMode="auto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40"/>
          <p:cNvSpPr>
            <a:spLocks noChangeArrowheads="1"/>
          </p:cNvSpPr>
          <p:nvPr/>
        </p:nvSpPr>
        <p:spPr bwMode="auto">
          <a:xfrm>
            <a:off x="-9525" y="4664075"/>
            <a:ext cx="1463675" cy="712788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hape 41"/>
          <p:cNvSpPr>
            <a:spLocks noChangeArrowheads="1"/>
          </p:cNvSpPr>
          <p:nvPr/>
        </p:nvSpPr>
        <p:spPr bwMode="auto">
          <a:xfrm>
            <a:off x="1544638" y="4654550"/>
            <a:ext cx="7589837" cy="712788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hape 42"/>
          <p:cNvSpPr>
            <a:spLocks noChangeArrowheads="1"/>
          </p:cNvSpPr>
          <p:nvPr/>
        </p:nvSpPr>
        <p:spPr bwMode="auto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/>
              <a:t>Title Text</a:t>
            </a:r>
          </a:p>
        </p:txBody>
      </p:sp>
      <p:sp>
        <p:nvSpPr>
          <p:cNvPr id="8" name="Shape 45"/>
          <p:cNvSpPr>
            <a:spLocks noGrp="1"/>
          </p:cNvSpPr>
          <p:nvPr>
            <p:ph type="sldNum" sz="quarter" idx="10"/>
          </p:nvPr>
        </p:nvSpPr>
        <p:spPr>
          <a:xfrm>
            <a:off x="0" y="4740275"/>
            <a:ext cx="1447800" cy="519113"/>
          </a:xfrm>
        </p:spPr>
        <p:txBody>
          <a:bodyPr/>
          <a:lstStyle>
            <a:lvl1pPr>
              <a:defRPr sz="2800"/>
            </a:lvl1pPr>
          </a:lstStyle>
          <a:p>
            <a:fld id="{3D5D93C9-AE42-422C-BCD4-F5F1D9DC4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>
            <a:spLocks noChangeArrowheads="1"/>
          </p:cNvSpPr>
          <p:nvPr/>
        </p:nvSpPr>
        <p:spPr bwMode="auto"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hape 48"/>
          <p:cNvSpPr>
            <a:spLocks noChangeArrowheads="1"/>
          </p:cNvSpPr>
          <p:nvPr/>
        </p:nvSpPr>
        <p:spPr bwMode="auto">
          <a:xfrm>
            <a:off x="0" y="1506538"/>
            <a:ext cx="533400" cy="228600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hape 49"/>
          <p:cNvSpPr>
            <a:spLocks noChangeArrowheads="1"/>
          </p:cNvSpPr>
          <p:nvPr/>
        </p:nvSpPr>
        <p:spPr bwMode="auto">
          <a:xfrm>
            <a:off x="590550" y="1506538"/>
            <a:ext cx="8553450" cy="228600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hape 50"/>
          <p:cNvSpPr>
            <a:spLocks noGrp="1"/>
          </p:cNvSpPr>
          <p:nvPr>
            <p:ph type="sldNum" sz="quarter" idx="10"/>
          </p:nvPr>
        </p:nvSpPr>
        <p:spPr>
          <a:xfrm>
            <a:off x="0" y="1468438"/>
            <a:ext cx="533400" cy="304800"/>
          </a:xfrm>
        </p:spPr>
        <p:txBody>
          <a:bodyPr/>
          <a:lstStyle>
            <a:lvl1pPr>
              <a:defRPr sz="1400"/>
            </a:lvl1pPr>
          </a:lstStyle>
          <a:p>
            <a:fld id="{51E93AB8-27F8-47D6-8556-0D2DE6CED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Arrowheads="1"/>
          </p:cNvSpPr>
          <p:nvPr/>
        </p:nvSpPr>
        <p:spPr bwMode="auto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0" y="1600200"/>
            <a:ext cx="1295400" cy="990600"/>
          </a:xfrm>
          <a:prstGeom prst="rect">
            <a:avLst/>
          </a:prstGeom>
          <a:solidFill>
            <a:srgbClr val="DA1F28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Shape 4"/>
          <p:cNvSpPr>
            <a:spLocks noChangeArrowheads="1"/>
          </p:cNvSpPr>
          <p:nvPr/>
        </p:nvSpPr>
        <p:spPr bwMode="auto">
          <a:xfrm>
            <a:off x="1371600" y="1600200"/>
            <a:ext cx="7772400" cy="990600"/>
          </a:xfrm>
          <a:prstGeom prst="rect">
            <a:avLst/>
          </a:prstGeom>
          <a:solidFill>
            <a:srgbClr val="2DA2B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Shape 5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5054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w Cen MT"/>
              </a:rPr>
              <a:t>Body Level One</a:t>
            </a:r>
          </a:p>
          <a:p>
            <a:pPr lvl="1"/>
            <a:r>
              <a:rPr lang="en-US" smtClean="0">
                <a:sym typeface="Tw Cen MT"/>
              </a:rPr>
              <a:t>Body Level Two</a:t>
            </a:r>
          </a:p>
          <a:p>
            <a:pPr lvl="2"/>
            <a:r>
              <a:rPr lang="en-US" smtClean="0">
                <a:sym typeface="Tw Cen MT"/>
              </a:rPr>
              <a:t>Body Level Three</a:t>
            </a:r>
          </a:p>
          <a:p>
            <a:pPr lvl="3"/>
            <a:r>
              <a:rPr lang="en-US" smtClean="0">
                <a:sym typeface="Tw Cen MT"/>
              </a:rPr>
              <a:t>Body Level Four</a:t>
            </a:r>
          </a:p>
          <a:p>
            <a:pPr lvl="4"/>
            <a:r>
              <a:rPr lang="en-US" smtClean="0">
                <a:sym typeface="Tw Cen MT"/>
              </a:rPr>
              <a:t>Body Level Five</a:t>
            </a:r>
          </a:p>
        </p:txBody>
      </p:sp>
      <p:sp>
        <p:nvSpPr>
          <p:cNvPr id="1030" name="Shape 6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149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w Cen MT"/>
              </a:rPr>
              <a:t>Title Text</a:t>
            </a:r>
          </a:p>
        </p:txBody>
      </p:sp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0" y="1874838"/>
            <a:ext cx="1295400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fld id="{CFDF6BB2-AA0C-40AF-9920-ED73B6DCD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6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5pPr>
      <a:lvl6pPr indent="4572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6pPr>
      <a:lvl7pPr indent="9144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7pPr>
      <a:lvl8pPr indent="13716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8pPr>
      <a:lvl9pPr indent="1828800">
        <a:defRPr sz="4200">
          <a:solidFill>
            <a:srgbClr val="464646"/>
          </a:solidFill>
          <a:latin typeface="Tw Cen MT"/>
          <a:ea typeface="Tw Cen MT"/>
          <a:cs typeface="Tw Cen MT"/>
          <a:sym typeface="Tw Cen MT"/>
        </a:defRPr>
      </a:lvl9pPr>
    </p:titleStyle>
    <p:bodyStyle>
      <a:lvl1pPr marL="317500" indent="-317500" algn="l" rtl="0" eaLnBrk="0" fontAlgn="base" hangingPunct="0">
        <a:spcBef>
          <a:spcPts val="700"/>
        </a:spcBef>
        <a:spcAft>
          <a:spcPct val="0"/>
        </a:spcAft>
        <a:buClr>
          <a:srgbClr val="DA1F28"/>
        </a:buClr>
        <a:buSzPct val="60000"/>
        <a:buFont typeface="Wingdings" pitchFamily="2" charset="2"/>
        <a:buChar char="■"/>
        <a:defRPr sz="2900">
          <a:solidFill>
            <a:schemeClr val="tx1"/>
          </a:solidFill>
          <a:latin typeface="Tw Cen MT"/>
          <a:ea typeface="Tw Cen MT"/>
          <a:cs typeface="Tw Cen MT"/>
          <a:sym typeface="Tw Cen MT"/>
        </a:defRPr>
      </a:lvl1pPr>
      <a:lvl2pPr marL="669925" indent="-303213" algn="l" rtl="0" eaLnBrk="0" fontAlgn="base" hangingPunct="0">
        <a:spcBef>
          <a:spcPts val="700"/>
        </a:spcBef>
        <a:spcAft>
          <a:spcPct val="0"/>
        </a:spcAft>
        <a:buClr>
          <a:srgbClr val="DA1F28"/>
        </a:buClr>
        <a:buSzPct val="70000"/>
        <a:buFont typeface="Wingdings" pitchFamily="2" charset="2"/>
        <a:buChar char=""/>
        <a:defRPr sz="2900">
          <a:solidFill>
            <a:schemeClr val="tx1"/>
          </a:solidFill>
          <a:latin typeface="Tw Cen MT"/>
          <a:ea typeface="Tw Cen MT"/>
          <a:cs typeface="Tw Cen MT"/>
          <a:sym typeface="Tw Cen MT"/>
        </a:defRPr>
      </a:lvl2pPr>
      <a:lvl3pPr marL="973138" indent="-287338" algn="l" rtl="0" eaLnBrk="0" fontAlgn="base" hangingPunct="0">
        <a:spcBef>
          <a:spcPts val="700"/>
        </a:spcBef>
        <a:spcAft>
          <a:spcPct val="0"/>
        </a:spcAft>
        <a:buClr>
          <a:srgbClr val="DA1F28"/>
        </a:buClr>
        <a:buSzPct val="75000"/>
        <a:buFont typeface="Wingdings" pitchFamily="2" charset="2"/>
        <a:buChar char="■"/>
        <a:defRPr sz="2900">
          <a:solidFill>
            <a:schemeClr val="tx1"/>
          </a:solidFill>
          <a:latin typeface="Tw Cen MT"/>
          <a:ea typeface="Tw Cen MT"/>
          <a:cs typeface="Tw Cen MT"/>
          <a:sym typeface="Tw Cen MT"/>
        </a:defRPr>
      </a:lvl3pPr>
      <a:lvl4pPr marL="1473200" indent="-330200" algn="l" rtl="0" eaLnBrk="0" fontAlgn="base" hangingPunct="0">
        <a:spcBef>
          <a:spcPts val="700"/>
        </a:spcBef>
        <a:spcAft>
          <a:spcPct val="0"/>
        </a:spcAft>
        <a:buClr>
          <a:srgbClr val="DA1F28"/>
        </a:buClr>
        <a:buSzPct val="75000"/>
        <a:buFont typeface="Wingdings" pitchFamily="2" charset="2"/>
        <a:buChar char="■"/>
        <a:defRPr sz="2900">
          <a:solidFill>
            <a:schemeClr val="tx1"/>
          </a:solidFill>
          <a:latin typeface="Tw Cen MT"/>
          <a:ea typeface="Tw Cen MT"/>
          <a:cs typeface="Tw Cen MT"/>
          <a:sym typeface="Tw Cen MT"/>
        </a:defRPr>
      </a:lvl4pPr>
      <a:lvl5pPr marL="1968500" indent="-368300" algn="l" rtl="0" eaLnBrk="0" fontAlgn="base" hangingPunct="0">
        <a:spcBef>
          <a:spcPts val="700"/>
        </a:spcBef>
        <a:spcAft>
          <a:spcPct val="0"/>
        </a:spcAft>
        <a:buClr>
          <a:srgbClr val="DA1F28"/>
        </a:buClr>
        <a:buSzPct val="65000"/>
        <a:buFont typeface="Wingdings" pitchFamily="2" charset="2"/>
        <a:buChar char="■"/>
        <a:defRPr sz="2900">
          <a:solidFill>
            <a:schemeClr val="tx1"/>
          </a:solidFill>
          <a:latin typeface="Tw Cen MT"/>
          <a:ea typeface="Tw Cen MT"/>
          <a:cs typeface="Tw Cen MT"/>
          <a:sym typeface="Tw Cen MT"/>
        </a:defRPr>
      </a:lvl5pPr>
      <a:lvl6pPr marL="24257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6pPr>
      <a:lvl7pPr marL="28829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7pPr>
      <a:lvl8pPr marL="33401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8pPr>
      <a:lvl9pPr marL="3797300" indent="-368300">
        <a:spcBef>
          <a:spcPts val="700"/>
        </a:spcBef>
        <a:buClr>
          <a:srgbClr val="DA1F28"/>
        </a:buClr>
        <a:buSzPct val="65000"/>
        <a:buFont typeface="Wingdings"/>
        <a:buChar char="•"/>
        <a:defRPr sz="2900"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algn="ctr">
        <a:defRPr sz="2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54"/>
          <p:cNvSpPr>
            <a:spLocks noGrp="1"/>
          </p:cNvSpPr>
          <p:nvPr>
            <p:ph type="title" idx="4294967295"/>
          </p:nvPr>
        </p:nvSpPr>
        <p:spPr>
          <a:xfrm>
            <a:off x="1371600" y="1905000"/>
            <a:ext cx="6248400" cy="1828800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4000" smtClean="0">
                <a:solidFill>
                  <a:srgbClr val="FFFFFF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使徒行传 </a:t>
            </a:r>
            <a:r>
              <a:rPr lang="en-US" sz="4000" smtClean="0">
                <a:solidFill>
                  <a:srgbClr val="FFFFFF"/>
                </a:solidFill>
              </a:rPr>
              <a:t>#</a:t>
            </a:r>
            <a:r>
              <a:rPr lang="en-US" altLang="zh-CN" sz="4000" smtClean="0">
                <a:solidFill>
                  <a:srgbClr val="FFFFFF"/>
                </a:solidFill>
              </a:rPr>
              <a:t>26</a:t>
            </a:r>
            <a:r>
              <a:rPr lang="en-US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en-US" altLang="zh-CN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/>
            </a:r>
            <a:br>
              <a:rPr lang="en-US" altLang="zh-CN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</a:br>
            <a:r>
              <a:rPr lang="zh-CN" altLang="en-US" sz="4000" smtClean="0">
                <a:solidFill>
                  <a:srgbClr val="FFFFFF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保罗面对亚基帕王</a:t>
            </a:r>
            <a:r>
              <a:rPr lang="zh-CN" altLang="en-US" sz="36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/>
            </a:r>
            <a:br>
              <a:rPr lang="zh-CN" altLang="en-US" sz="36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</a:br>
            <a:r>
              <a:rPr lang="zh-CN" altLang="en-US" sz="4000" smtClean="0">
                <a:solidFill>
                  <a:srgbClr val="FFFFFF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</a:t>
            </a:r>
            <a:r>
              <a:rPr lang="zh-CN" altLang="en-US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：路</a:t>
            </a:r>
            <a:r>
              <a:rPr lang="en-US" altLang="zh-CN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</a:t>
            </a:r>
            <a:r>
              <a:rPr lang="en-US" sz="40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5</a:t>
            </a:r>
            <a:r>
              <a:rPr lang="en-US" sz="4000" smtClean="0">
                <a:solidFill>
                  <a:srgbClr val="FFFFFF"/>
                </a:solidFill>
              </a:rPr>
              <a:t>:1</a:t>
            </a:r>
            <a:r>
              <a:rPr lang="en-US" altLang="zh-CN" sz="4000" smtClean="0">
                <a:solidFill>
                  <a:srgbClr val="FFFFFF"/>
                </a:solidFill>
              </a:rPr>
              <a:t>3-26:32</a:t>
            </a:r>
          </a:p>
        </p:txBody>
      </p:sp>
      <p:sp>
        <p:nvSpPr>
          <p:cNvPr id="11266" name="Shape 55"/>
          <p:cNvSpPr>
            <a:spLocks noGrp="1"/>
          </p:cNvSpPr>
          <p:nvPr>
            <p:ph type="body" idx="4294967295"/>
          </p:nvPr>
        </p:nvSpPr>
        <p:spPr>
          <a:xfrm>
            <a:off x="2362200" y="6049963"/>
            <a:ext cx="6515100" cy="685800"/>
          </a:xfrm>
        </p:spPr>
        <p:txBody>
          <a:bodyPr lIns="0" tIns="0" rIns="0" bIns="0" anchor="ctr"/>
          <a:lstStyle/>
          <a:p>
            <a:pPr marL="0" indent="0" eaLnBrk="1" hangingPunct="1">
              <a:buSzTx/>
              <a:buFont typeface="Wingdings" pitchFamily="2" charset="2"/>
              <a:buNone/>
            </a:pPr>
            <a:r>
              <a:rPr lang="en-US" sz="2000" smtClean="0">
                <a:solidFill>
                  <a:srgbClr val="FFFFFF"/>
                </a:solidFill>
              </a:rPr>
              <a:t>CBCWLA, by </a:t>
            </a:r>
            <a:r>
              <a:rPr lang="en-US" altLang="zh-CN" sz="2000" smtClean="0">
                <a:solidFill>
                  <a:srgbClr val="FFFFFF"/>
                </a:solidFill>
              </a:rPr>
              <a:t>WLA </a:t>
            </a:r>
            <a:r>
              <a:rPr lang="en-US" sz="2000" smtClean="0">
                <a:solidFill>
                  <a:srgbClr val="FFFFFF"/>
                </a:solidFill>
              </a:rPr>
              <a:t>Fellowship</a:t>
            </a:r>
          </a:p>
        </p:txBody>
      </p:sp>
      <p:sp>
        <p:nvSpPr>
          <p:cNvPr id="11267" name="Shape 56"/>
          <p:cNvSpPr>
            <a:spLocks noChangeArrowheads="1"/>
          </p:cNvSpPr>
          <p:nvPr/>
        </p:nvSpPr>
        <p:spPr bwMode="auto">
          <a:xfrm>
            <a:off x="609600" y="6172200"/>
            <a:ext cx="1295400" cy="374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2014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/>
              <a:t>保罗在亚基帕王面前申辩（</a:t>
            </a:r>
            <a:r>
              <a:rPr lang="en-US" altLang="zh-CN" smtClean="0"/>
              <a:t>26:1-11</a:t>
            </a:r>
            <a:r>
              <a:rPr lang="zh-CN" altLang="en-US" smtClean="0"/>
              <a:t>）</a:t>
            </a:r>
            <a:endParaRPr lang="en-US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经文观察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保罗申辩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863"/>
          </a:xfrm>
        </p:spPr>
        <p:txBody>
          <a:bodyPr lIns="0" tIns="0" rIns="0" bIns="0">
            <a:normAutofit/>
          </a:bodyPr>
          <a:lstStyle/>
          <a:p>
            <a:pPr marL="285750" indent="-285750" defTabSz="868363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徒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26</a:t>
            </a: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:1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-11</a:t>
            </a:r>
            <a:endParaRPr lang="en-US" sz="3200" smtClean="0">
              <a:solidFill>
                <a:srgbClr val="FF2600"/>
              </a:solidFill>
              <a:ea typeface="SimSun" pitchFamily="2" charset="-122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Where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事情在哪里发生？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/>
              <a:t>(</a:t>
            </a:r>
            <a:r>
              <a:rPr lang="zh-CN" altLang="en-US" sz="2500" smtClean="0"/>
              <a:t>公厅</a:t>
            </a:r>
            <a:r>
              <a:rPr lang="en-US" altLang="zh-CN" sz="2500" smtClean="0"/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(25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: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23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2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Why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事情为何发生？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>
                <a:sym typeface="微軟正黑體" pitchFamily="34" charset="-120"/>
              </a:rPr>
              <a:t>(</a:t>
            </a:r>
            <a:r>
              <a:rPr lang="zh-CN" altLang="en-US" sz="2500" smtClean="0">
                <a:sym typeface="微軟正黑體" pitchFamily="34" charset="-120"/>
              </a:rPr>
              <a:t>非斯都请亚基帕王查问保罗的案子 </a:t>
            </a:r>
            <a:r>
              <a:rPr lang="en-US" altLang="zh-CN" sz="2500" smtClean="0">
                <a:sym typeface="微軟正黑體" pitchFamily="34" charset="-120"/>
              </a:rPr>
              <a:t>)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25:26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3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Who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事件人物？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7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(</a:t>
            </a:r>
            <a:r>
              <a:rPr lang="zh-CN" altLang="en-US" sz="2500" smtClean="0">
                <a:sym typeface="微軟正黑體" pitchFamily="34" charset="-120"/>
              </a:rPr>
              <a:t>亚基帕王，保罗）（</a:t>
            </a:r>
            <a:r>
              <a:rPr lang="en-US" altLang="zh-CN" sz="2500" smtClean="0">
                <a:sym typeface="微軟正黑體" pitchFamily="34" charset="-120"/>
              </a:rPr>
              <a:t>26:1-11</a:t>
            </a:r>
            <a:r>
              <a:rPr lang="zh-CN" altLang="en-US" sz="2500" smtClean="0">
                <a:sym typeface="微軟正黑體" pitchFamily="34" charset="-120"/>
              </a:rPr>
              <a:t>） </a:t>
            </a:r>
            <a:endParaRPr lang="zh-CN" alt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4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What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保罗的申辩？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500" smtClean="0">
                <a:sym typeface="微軟正黑體" pitchFamily="34" charset="-120"/>
              </a:rPr>
              <a:t>（被控罪是因神所应许的死人复活的指望） 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26:6-8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altLang="zh-CN" sz="27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（归主前的保罗是法利赛人并多方攻击耶稣的名</a:t>
            </a:r>
            <a:r>
              <a:rPr lang="zh-CN" altLang="en-US" sz="2500" smtClean="0">
                <a:sym typeface="微軟正黑體" pitchFamily="34" charset="-120"/>
              </a:rPr>
              <a:t>）（</a:t>
            </a:r>
            <a:r>
              <a:rPr lang="en-US" altLang="zh-CN" sz="2500" smtClean="0">
                <a:sym typeface="微軟正黑體" pitchFamily="34" charset="-120"/>
              </a:rPr>
              <a:t>26:5</a:t>
            </a:r>
            <a:r>
              <a:rPr lang="zh-CN" altLang="en-US" sz="2500" smtClean="0">
                <a:sym typeface="微軟正黑體" pitchFamily="34" charset="-120"/>
              </a:rPr>
              <a:t>；</a:t>
            </a:r>
            <a:r>
              <a:rPr lang="en-US" altLang="zh-CN" sz="2500" smtClean="0">
                <a:sym typeface="微軟正黑體" pitchFamily="34" charset="-120"/>
              </a:rPr>
              <a:t>26:9-11</a:t>
            </a:r>
            <a:r>
              <a:rPr lang="zh-CN" altLang="en-US" sz="2500" smtClean="0">
                <a:sym typeface="微軟正黑體" pitchFamily="34" charset="-120"/>
              </a:rPr>
              <a:t>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636000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为什么保罗认为能在亚基帕王面前申诉是一件可幸之事？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保罗为什么要讲到犹太人所指望得到的神叫人从死里复活的应许？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endParaRPr lang="zh-CN" alt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55299" name="Shape 76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观察题三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亚基帕王与犹太人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70400"/>
          </a:xfrm>
        </p:spPr>
        <p:txBody>
          <a:bodyPr lIns="0" tIns="0" rIns="0" bIns="0">
            <a:normAutofit/>
          </a:bodyPr>
          <a:lstStyle/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/>
            </a:pPr>
            <a:r>
              <a:rPr lang="zh-CN" altLang="en-US" sz="2700" smtClean="0">
                <a:solidFill>
                  <a:srgbClr val="000000"/>
                </a:solidFill>
              </a:rPr>
              <a:t>保罗归主前如何认识耶稣？</a:t>
            </a: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保罗归主前是怎样做的？</a:t>
            </a: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None/>
            </a:pPr>
            <a:endParaRPr lang="zh-CN" altLang="en-US" sz="23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/>
            </a:pPr>
            <a:endParaRPr lang="zh-CN" altLang="en-US" sz="23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None/>
            </a:pPr>
            <a:endParaRPr lang="zh-CN" altLang="en-US" sz="27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</p:txBody>
      </p:sp>
      <p:sp>
        <p:nvSpPr>
          <p:cNvPr id="56323" name="Shape 79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观察题四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保罗归主前的经历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408988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保罗为什么要讲到他归主前曾经攻击耶稣的名</a:t>
            </a: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？</a:t>
            </a:r>
            <a:endParaRPr lang="zh-CN" altLang="en-US" sz="28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这和保罗现在受到犹太人的攻击有关系吗？</a:t>
            </a: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 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保罗为什么特别提到神关于死人复活的应许？参考</a:t>
            </a:r>
            <a:r>
              <a:rPr lang="en-US" altLang="zh-CN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23:6-7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endParaRPr 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57347" name="Shape 88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讨论题二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保罗的申辩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00100" indent="-800100"/>
            <a:r>
              <a:rPr lang="zh-CN" altLang="en-US" smtClean="0"/>
              <a:t>保罗叙述归主经过（</a:t>
            </a:r>
            <a:r>
              <a:rPr lang="en-US" altLang="zh-CN" smtClean="0"/>
              <a:t>26:12-18</a:t>
            </a:r>
            <a:r>
              <a:rPr lang="zh-CN" altLang="en-US" smtClean="0"/>
              <a:t>）</a:t>
            </a:r>
            <a:endParaRPr lang="en-US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经文观察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保罗归主经历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863"/>
          </a:xfrm>
        </p:spPr>
        <p:txBody>
          <a:bodyPr lIns="0" tIns="0" rIns="0" bIns="0">
            <a:normAutofit/>
          </a:bodyPr>
          <a:lstStyle/>
          <a:p>
            <a:pPr marL="285750" indent="-285750" defTabSz="868363" eaLnBrk="1" hangingPunct="1"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徒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26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:12-18</a:t>
            </a:r>
            <a:endParaRPr lang="en-US" altLang="zh-CN" sz="3200" smtClean="0">
              <a:solidFill>
                <a:srgbClr val="FF2600"/>
              </a:solidFill>
              <a:ea typeface="SimSun" pitchFamily="2" charset="-122"/>
            </a:endParaRPr>
          </a:p>
          <a:p>
            <a:pPr marL="285750" indent="-285750" defTabSz="868363" eaLnBrk="1" hangingPunct="1">
              <a:spcBef>
                <a:spcPts val="600"/>
              </a:spcBef>
              <a:buSzPct val="90000"/>
              <a:buFont typeface="Helvetica" pitchFamily="34" charset="0"/>
              <a:buAutoNum type="arabicPeriod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Where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事情在哪里发生？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/>
              <a:t>(</a:t>
            </a:r>
            <a:r>
              <a:rPr lang="zh-CN" altLang="en-US" sz="2500" smtClean="0"/>
              <a:t>去大马色的路上</a:t>
            </a:r>
            <a:r>
              <a:rPr lang="en-US" altLang="zh-CN" sz="2500" smtClean="0"/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(26:12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spcBef>
                <a:spcPts val="600"/>
              </a:spcBef>
              <a:buSzPct val="90000"/>
              <a:buFont typeface="Helvetica" pitchFamily="34" charset="0"/>
              <a:buAutoNum type="arabicPeriod" startAt="2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Why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事情为何发生？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>
                <a:sym typeface="微軟正黑體" pitchFamily="34" charset="-120"/>
              </a:rPr>
              <a:t>(</a:t>
            </a:r>
            <a:r>
              <a:rPr lang="zh-CN" altLang="en-US" sz="2500" smtClean="0">
                <a:sym typeface="微軟正黑體" pitchFamily="34" charset="-120"/>
              </a:rPr>
              <a:t>主耶稣要拣选保罗作执事，向外邦人作见证</a:t>
            </a:r>
            <a:r>
              <a:rPr lang="en-US" altLang="zh-CN" sz="2500" smtClean="0">
                <a:sym typeface="微軟正黑體" pitchFamily="34" charset="-120"/>
              </a:rPr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(26:15-18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spcBef>
                <a:spcPts val="600"/>
              </a:spcBef>
              <a:buSzPct val="90000"/>
              <a:buFont typeface="Helvetica" pitchFamily="34" charset="0"/>
              <a:buAutoNum type="arabicPeriod" startAt="3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Who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事件人物？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lvl="1" indent="301625" defTabSz="868363" eaLnBrk="1" hangingPunct="1"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7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(</a:t>
            </a:r>
            <a:r>
              <a:rPr lang="zh-CN" altLang="en-US" sz="2700" smtClean="0">
                <a:solidFill>
                  <a:srgbClr val="0000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主耶稣，保罗和同伴</a:t>
            </a:r>
            <a:r>
              <a:rPr lang="zh-CN" altLang="en-US" sz="2500" smtClean="0">
                <a:sym typeface="微軟正黑體" pitchFamily="34" charset="-120"/>
              </a:rPr>
              <a:t>）（</a:t>
            </a:r>
            <a:r>
              <a:rPr lang="en-US" altLang="zh-CN" sz="2500" smtClean="0">
                <a:sym typeface="微軟正黑體" pitchFamily="34" charset="-120"/>
              </a:rPr>
              <a:t>26</a:t>
            </a:r>
            <a:r>
              <a:rPr lang="zh-CN" altLang="en-US" sz="2500" smtClean="0">
                <a:sym typeface="微軟正黑體" pitchFamily="34" charset="-120"/>
              </a:rPr>
              <a:t>：</a:t>
            </a:r>
            <a:r>
              <a:rPr lang="en-US" altLang="zh-CN" sz="2500" smtClean="0">
                <a:sym typeface="微軟正黑體" pitchFamily="34" charset="-120"/>
              </a:rPr>
              <a:t>12-18</a:t>
            </a:r>
            <a:r>
              <a:rPr lang="zh-CN" altLang="en-US" sz="2500" smtClean="0">
                <a:sym typeface="微軟正黑體" pitchFamily="34" charset="-120"/>
              </a:rPr>
              <a:t>） </a:t>
            </a:r>
            <a:endParaRPr lang="zh-CN" alt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spcBef>
                <a:spcPts val="600"/>
              </a:spcBef>
              <a:buSzPct val="90000"/>
              <a:buFont typeface="Helvetica" pitchFamily="34" charset="0"/>
              <a:buAutoNum type="arabicPeriod" startAt="4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What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发生什么事件？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500" smtClean="0">
                <a:sym typeface="微軟正黑體" pitchFamily="34" charset="-120"/>
              </a:rPr>
              <a:t>（保罗归主） 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26:19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altLang="zh-CN" sz="27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0" lvl="1" indent="301625" defTabSz="868363" eaLnBrk="1" hangingPunct="1">
              <a:spcBef>
                <a:spcPts val="400"/>
              </a:spcBef>
              <a:buSzTx/>
              <a:buFont typeface="Wingdings" pitchFamily="2" charset="2"/>
              <a:buNone/>
            </a:pPr>
            <a:endParaRPr lang="zh-CN" altLang="en-US" sz="2500" smtClean="0">
              <a:sym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636000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保罗先看到什么异象？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保罗又发生什么事情？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保罗如何反应？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主要保罗做什么？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主给保罗什么应许？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主给世人什么应许？</a:t>
            </a:r>
            <a:endParaRPr lang="zh-CN" altLang="en-US" sz="1200" smtClean="0">
              <a:solidFill>
                <a:srgbClr val="000000"/>
              </a:solidFill>
              <a:latin typeface="Times Roman"/>
              <a:ea typeface="SimSun" pitchFamily="2" charset="-122"/>
              <a:cs typeface="Times Roman"/>
              <a:sym typeface="Times Roman"/>
            </a:endParaRPr>
          </a:p>
        </p:txBody>
      </p:sp>
      <p:sp>
        <p:nvSpPr>
          <p:cNvPr id="59395" name="Shape 76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观察题五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保罗归主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00100" indent="-800100"/>
            <a:r>
              <a:rPr lang="zh-CN" altLang="en-US" smtClean="0"/>
              <a:t>保罗向在场的犹太人和外邦人做主耶稣基督的见证（</a:t>
            </a:r>
            <a:r>
              <a:rPr lang="en-US" altLang="zh-CN" smtClean="0"/>
              <a:t>26:19-23</a:t>
            </a:r>
            <a:r>
              <a:rPr lang="zh-CN" altLang="en-US" smtClean="0"/>
              <a:t>）</a:t>
            </a:r>
            <a:endParaRPr lang="en-US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经文观察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保罗作见证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863"/>
          </a:xfrm>
        </p:spPr>
        <p:txBody>
          <a:bodyPr lIns="0" tIns="0" rIns="0" bIns="0">
            <a:normAutofit/>
          </a:bodyPr>
          <a:lstStyle/>
          <a:p>
            <a:pPr marL="285750" indent="-285750" defTabSz="86836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en-US" sz="36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徒</a:t>
            </a:r>
            <a:r>
              <a:rPr lang="en-US" altLang="zh-CN" sz="36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26</a:t>
            </a:r>
            <a:r>
              <a:rPr lang="en-US" altLang="zh-CN" sz="3600" b="1" smtClean="0">
                <a:solidFill>
                  <a:srgbClr val="FF26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:19-23</a:t>
            </a:r>
            <a:endParaRPr lang="en-US" altLang="zh-CN" sz="3600" smtClean="0">
              <a:solidFill>
                <a:srgbClr val="FF2600"/>
              </a:solidFill>
              <a:ea typeface="SimSun" pitchFamily="2" charset="-122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/>
            </a:pPr>
            <a:r>
              <a:rPr lang="en-US" sz="35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Where</a:t>
            </a:r>
            <a:r>
              <a:rPr lang="en-US" sz="35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5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事情在哪里发生？</a:t>
            </a:r>
            <a:endParaRPr lang="zh-CN" altLang="en-US" sz="35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mtClean="0"/>
              <a:t>(</a:t>
            </a:r>
            <a:r>
              <a:rPr lang="zh-CN" altLang="en-US" smtClean="0"/>
              <a:t>公厅</a:t>
            </a:r>
            <a:r>
              <a:rPr lang="en-US" altLang="zh-CN" smtClean="0"/>
              <a:t>)</a:t>
            </a:r>
            <a:r>
              <a:rPr lang="en-US" altLang="zh-CN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5:</a:t>
            </a:r>
            <a:r>
              <a:rPr lang="en-US" altLang="zh-CN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23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2"/>
            </a:pPr>
            <a:r>
              <a:rPr lang="en-US" sz="35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Why</a:t>
            </a:r>
            <a:r>
              <a:rPr lang="en-US" sz="35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5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事情为何发生？</a:t>
            </a:r>
            <a:endParaRPr lang="zh-CN" altLang="en-US" sz="35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mtClean="0">
                <a:sym typeface="微軟正黑體" pitchFamily="34" charset="-120"/>
              </a:rPr>
              <a:t>(</a:t>
            </a:r>
            <a:r>
              <a:rPr lang="zh-CN" altLang="en-US" smtClean="0">
                <a:sym typeface="微軟正黑體" pitchFamily="34" charset="-120"/>
              </a:rPr>
              <a:t>非斯都请亚基帕王查问保罗案情 </a:t>
            </a:r>
            <a:r>
              <a:rPr lang="en-US" altLang="zh-CN" smtClean="0">
                <a:sym typeface="微軟正黑體" pitchFamily="34" charset="-120"/>
              </a:rPr>
              <a:t>)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25:26-27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3"/>
            </a:pPr>
            <a:r>
              <a:rPr lang="en-US" sz="35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Who</a:t>
            </a:r>
            <a:r>
              <a:rPr lang="en-US" sz="35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5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事件人物？</a:t>
            </a:r>
            <a:endParaRPr lang="zh-CN" altLang="en-US" sz="35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31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(</a:t>
            </a:r>
            <a:r>
              <a:rPr lang="zh-CN" altLang="en-US" sz="3100" smtClean="0">
                <a:solidFill>
                  <a:srgbClr val="0000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亚基帕王，</a:t>
            </a:r>
            <a:r>
              <a:rPr lang="zh-CN" altLang="en-US" smtClean="0">
                <a:sym typeface="微軟正黑體" pitchFamily="34" charset="-120"/>
              </a:rPr>
              <a:t>保罗）（</a:t>
            </a:r>
            <a:r>
              <a:rPr lang="en-US" altLang="zh-CN" smtClean="0">
                <a:sym typeface="微軟正黑體" pitchFamily="34" charset="-120"/>
              </a:rPr>
              <a:t>25:2-3</a:t>
            </a:r>
            <a:r>
              <a:rPr lang="zh-CN" altLang="en-US" smtClean="0">
                <a:sym typeface="微軟正黑體" pitchFamily="34" charset="-120"/>
              </a:rPr>
              <a:t>） 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4"/>
            </a:pPr>
            <a:r>
              <a:rPr lang="en-US" sz="35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What</a:t>
            </a:r>
            <a:r>
              <a:rPr lang="en-US" sz="35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5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事件怎样发展？</a:t>
            </a:r>
            <a:endParaRPr lang="zh-CN" altLang="en-US" sz="35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mtClean="0">
                <a:sym typeface="微軟正黑體" pitchFamily="34" charset="-120"/>
              </a:rPr>
              <a:t>（保罗向亚基帕王作见证） 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26:19-23</a:t>
            </a:r>
            <a:r>
              <a:rPr lang="en-US" sz="31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altLang="zh-CN" sz="31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endParaRPr lang="zh-CN" altLang="en-US" smtClean="0">
              <a:sym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58"/>
          <p:cNvSpPr>
            <a:spLocks noChangeArrowheads="1"/>
          </p:cNvSpPr>
          <p:nvPr/>
        </p:nvSpPr>
        <p:spPr bwMode="auto">
          <a:xfrm>
            <a:off x="609600" y="6324600"/>
            <a:ext cx="5421313" cy="212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en-US" sz="1400">
              <a:solidFill>
                <a:srgbClr val="464646"/>
              </a:solidFill>
            </a:endParaRPr>
          </a:p>
        </p:txBody>
      </p:sp>
      <p:sp>
        <p:nvSpPr>
          <p:cNvPr id="12290" name="Shape 59"/>
          <p:cNvSpPr>
            <a:spLocks noGrp="1"/>
          </p:cNvSpPr>
          <p:nvPr>
            <p:ph type="body" idx="4294967295"/>
          </p:nvPr>
        </p:nvSpPr>
        <p:spPr>
          <a:xfrm>
            <a:off x="495300" y="1914525"/>
            <a:ext cx="8153400" cy="4368800"/>
          </a:xfrm>
        </p:spPr>
        <p:txBody>
          <a:bodyPr lIns="0" tIns="0" rIns="0" bIns="0"/>
          <a:lstStyle/>
          <a:p>
            <a:pPr marL="0" indent="0" eaLnBrk="1" hangingPunct="1">
              <a:buClrTx/>
              <a:buSzTx/>
              <a:buFontTx/>
              <a:buNone/>
            </a:pPr>
            <a:r>
              <a:rPr lang="en-US" sz="32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聖經都是神所默示的，於教訓、督責、使人歸正、教導人學義都是有益的，叫屬神的人得以完全，預備行各樣的善事。（提摩太後書</a:t>
            </a:r>
            <a:r>
              <a:rPr lang="en-US" sz="32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3:16-17</a:t>
            </a:r>
            <a:r>
              <a:rPr lang="en-US" sz="32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）</a:t>
            </a:r>
          </a:p>
        </p:txBody>
      </p:sp>
      <p:sp>
        <p:nvSpPr>
          <p:cNvPr id="12291" name="Shape 60"/>
          <p:cNvSpPr>
            <a:spLocks noChangeArrowheads="1"/>
          </p:cNvSpPr>
          <p:nvPr/>
        </p:nvSpPr>
        <p:spPr bwMode="auto">
          <a:xfrm>
            <a:off x="558800" y="889000"/>
            <a:ext cx="7010400" cy="596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查經者的信念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636000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保罗为什么在各地劝人悔改？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犹太人为什么要杀保罗？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保罗怎样介绍基督？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endParaRPr lang="zh-CN" alt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63491" name="Shape 76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观察题六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保罗的见证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5">
                                            <p:txEl>
                                              <p:char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408988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保罗见证的内容是什么</a:t>
            </a: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？</a:t>
            </a:r>
            <a:endParaRPr lang="zh-CN" altLang="en-US" sz="28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保罗为什么要提到众先知和摩西？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什么是先知所说的将来必成的事？参考路加福音</a:t>
            </a:r>
            <a:r>
              <a:rPr lang="en-US" altLang="zh-CN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9:31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endParaRPr 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65539" name="Shape 88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讨论题三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保罗见证的内容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/>
              <a:t>保罗恳请亚基帕王信主（</a:t>
            </a:r>
            <a:r>
              <a:rPr lang="en-US" altLang="zh-CN" smtClean="0"/>
              <a:t>26:24-32</a:t>
            </a:r>
            <a:r>
              <a:rPr lang="zh-CN" altLang="en-US" smtClean="0"/>
              <a:t>）</a:t>
            </a:r>
            <a:endParaRPr lang="en-US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经文观察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保罗劝亚基帕王信主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863"/>
          </a:xfrm>
        </p:spPr>
        <p:txBody>
          <a:bodyPr lIns="0" tIns="0" rIns="0" bIns="0">
            <a:normAutofit/>
          </a:bodyPr>
          <a:lstStyle/>
          <a:p>
            <a:pPr marL="285750" indent="-285750" defTabSz="868363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徒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26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:24-32</a:t>
            </a:r>
            <a:endParaRPr lang="en-US" altLang="zh-CN" sz="3200" smtClean="0">
              <a:solidFill>
                <a:srgbClr val="FF2600"/>
              </a:solidFill>
              <a:ea typeface="SimSun" pitchFamily="2" charset="-122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Where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事情在哪里发生？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/>
              <a:t>(</a:t>
            </a:r>
            <a:r>
              <a:rPr lang="zh-CN" altLang="en-US" sz="2500" smtClean="0"/>
              <a:t>公厅</a:t>
            </a:r>
            <a:r>
              <a:rPr lang="en-US" altLang="zh-CN" sz="2500" smtClean="0"/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5: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23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2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Why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事情为何发生？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>
                <a:sym typeface="微軟正黑體" pitchFamily="34" charset="-120"/>
              </a:rPr>
              <a:t>(</a:t>
            </a:r>
            <a:r>
              <a:rPr lang="zh-CN" altLang="en-US" sz="2500" smtClean="0">
                <a:sym typeface="微軟正黑體" pitchFamily="34" charset="-120"/>
              </a:rPr>
              <a:t>保罗讲完见证，呼召亚基帕王信主</a:t>
            </a:r>
            <a:r>
              <a:rPr lang="en-US" altLang="zh-CN" sz="2500" smtClean="0">
                <a:sym typeface="微軟正黑體" pitchFamily="34" charset="-120"/>
              </a:rPr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(26:27-29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3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Who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事件人物？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7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(</a:t>
            </a:r>
            <a:r>
              <a:rPr lang="en-US" sz="2500" smtClean="0">
                <a:sym typeface="微軟正黑體" pitchFamily="34" charset="-120"/>
              </a:rPr>
              <a:t>非斯都</a:t>
            </a:r>
            <a:r>
              <a:rPr lang="zh-CN" altLang="en-US" sz="2500" smtClean="0">
                <a:sym typeface="微軟正黑體" pitchFamily="34" charset="-120"/>
              </a:rPr>
              <a:t>，亚基帕王，保罗，百尼基，同坐的人）（</a:t>
            </a:r>
            <a:r>
              <a:rPr lang="en-US" altLang="zh-CN" sz="2500" smtClean="0">
                <a:sym typeface="微軟正黑體" pitchFamily="34" charset="-120"/>
              </a:rPr>
              <a:t>26:24-30</a:t>
            </a:r>
            <a:r>
              <a:rPr lang="zh-CN" altLang="en-US" sz="2500" smtClean="0">
                <a:sym typeface="微軟正黑體" pitchFamily="34" charset="-120"/>
              </a:rPr>
              <a:t>） </a:t>
            </a:r>
            <a:endParaRPr lang="zh-CN" alt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8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4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What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事件怎样发展？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500" smtClean="0">
                <a:sym typeface="微軟正黑體" pitchFamily="34" charset="-120"/>
              </a:rPr>
              <a:t>（保罗呼召） 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26:29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altLang="zh-CN" sz="27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0" lvl="1" indent="301625" defTabSz="868363" eaLnBrk="1" hangingPunct="1">
              <a:lnSpc>
                <a:spcPct val="8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（结论：保罗没有该死，该绑的罪，应该释放</a:t>
            </a:r>
            <a:r>
              <a:rPr lang="zh-CN" altLang="en-US" sz="2500" smtClean="0">
                <a:sym typeface="微軟正黑體" pitchFamily="34" charset="-120"/>
              </a:rPr>
              <a:t>）（</a:t>
            </a:r>
            <a:r>
              <a:rPr lang="en-US" altLang="zh-CN" sz="2500" smtClean="0">
                <a:sym typeface="微軟正黑體" pitchFamily="34" charset="-120"/>
              </a:rPr>
              <a:t>26:31-32</a:t>
            </a:r>
            <a:r>
              <a:rPr lang="zh-CN" altLang="en-US" sz="2500" smtClean="0">
                <a:sym typeface="微軟正黑體" pitchFamily="34" charset="-120"/>
              </a:rPr>
              <a:t>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636000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非斯都为什么说保罗癫狂？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亚基帕王如何回应保罗？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保罗的心愿如何？</a:t>
            </a:r>
            <a:endParaRPr lang="zh-CN" alt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67587" name="Shape 76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观察题七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保罗呼召的结果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5">
                                            <p:txEl>
                                              <p:char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408988" cy="4470400"/>
          </a:xfrm>
        </p:spPr>
        <p:txBody>
          <a:bodyPr lIns="0" tIns="0" rIns="0" bIns="0"/>
          <a:lstStyle/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亚基帕王如何看待保罗？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非斯都和亚基帕王达成了什么共识？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你如何看待保罗因上诉而没有被释放这件事？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r>
              <a:rPr lang="zh-CN" altLang="en-US" smtClean="0">
                <a:sym typeface="DFKai-SB" pitchFamily="65" charset="-120"/>
              </a:rPr>
              <a:t>	（参考路加福音主题经文）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endParaRPr lang="zh-CN" altLang="en-US" sz="28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endParaRPr 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69635" name="Shape 88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讨论题四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事情的结局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00"/>
          <p:cNvSpPr>
            <a:spLocks noGrp="1"/>
          </p:cNvSpPr>
          <p:nvPr>
            <p:ph type="body" idx="4294967295"/>
          </p:nvPr>
        </p:nvSpPr>
        <p:spPr>
          <a:xfrm>
            <a:off x="228600" y="1905000"/>
            <a:ext cx="8001000" cy="4495800"/>
          </a:xfrm>
        </p:spPr>
        <p:txBody>
          <a:bodyPr lIns="0" tIns="0" rIns="0" bIns="0"/>
          <a:lstStyle/>
          <a:p>
            <a:pPr marL="825500" lvl="1" indent="-552450" eaLnBrk="1" hangingPunct="1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 pitchFamily="34" charset="0"/>
              <a:buAutoNum type="alphaUcPeriod"/>
            </a:pPr>
            <a:r>
              <a:rPr lang="en-US" sz="2800" b="1" u="sng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Admit 承認</a:t>
            </a:r>
            <a:r>
              <a:rPr lang="en-US" sz="2800" smtClean="0">
                <a:solidFill>
                  <a:srgbClr val="464646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en-US" sz="28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以謙卑的心，向神承認自己乃是一個罪人。「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因為世人都犯了罪，虧缺了神的榮耀。」（羅</a:t>
            </a:r>
            <a:r>
              <a:rPr lang="en-US" sz="28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 3:23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）</a:t>
            </a:r>
            <a:endParaRPr lang="en-US" sz="28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825500" lvl="1" indent="-552450" eaLnBrk="1" hangingPunct="1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 pitchFamily="34" charset="0"/>
              <a:buAutoNum type="alphaUcPeriod"/>
            </a:pPr>
            <a:r>
              <a:rPr lang="en-US" sz="2800" b="1" u="sng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Believe 相信</a:t>
            </a:r>
            <a:r>
              <a:rPr lang="en-US" sz="2800" smtClean="0">
                <a:solidFill>
                  <a:srgbClr val="464646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en-US" sz="28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相信耶穌並他釘十字架，使你因信耶穌而被神稱義。「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就是神的義，因信耶穌基督加給一切相信的人，並沒有分別。」（羅 </a:t>
            </a:r>
            <a:r>
              <a:rPr lang="en-US" sz="28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3:22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）</a:t>
            </a:r>
            <a:endParaRPr lang="en-US" sz="28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825500" lvl="1" indent="-552450" eaLnBrk="1" hangingPunct="1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buFont typeface="Helvetica" pitchFamily="34" charset="0"/>
              <a:buAutoNum type="alphaUcPeriod"/>
            </a:pPr>
            <a:r>
              <a:rPr lang="en-US" sz="2800" b="1" u="sng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Confess 宣告</a:t>
            </a:r>
            <a:r>
              <a:rPr lang="en-US" sz="2800" smtClean="0">
                <a:solidFill>
                  <a:srgbClr val="464646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en-US" sz="28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藉著祈禱來宣告你的信心，將耶穌接到心中，使他成為你的救主與生命之主。「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你若口裡認耶穌為主，心裡信神叫他從死裡復活，就必得救。」（羅馬書</a:t>
            </a:r>
            <a:r>
              <a:rPr lang="en-US" sz="28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 10:9</a:t>
            </a:r>
            <a:r>
              <a:rPr 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）</a:t>
            </a:r>
          </a:p>
        </p:txBody>
      </p:sp>
      <p:sp>
        <p:nvSpPr>
          <p:cNvPr id="25603" name="Shape 102"/>
          <p:cNvSpPr>
            <a:spLocks noChangeArrowheads="1"/>
          </p:cNvSpPr>
          <p:nvPr/>
        </p:nvSpPr>
        <p:spPr bwMode="auto">
          <a:xfrm>
            <a:off x="609600" y="762000"/>
            <a:ext cx="8077200" cy="6413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如何得救</a:t>
            </a:r>
            <a:r>
              <a:rPr lang="en-US" sz="3600" b="1">
                <a:solidFill>
                  <a:srgbClr val="0070C0"/>
                </a:solidFill>
              </a:rPr>
              <a:t> How to besaved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04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648200"/>
          </a:xfrm>
        </p:spPr>
        <p:txBody>
          <a:bodyPr lIns="0" tIns="0" rIns="0" bIns="0"/>
          <a:lstStyle/>
          <a:p>
            <a:pPr marL="904875" lvl="1" indent="-631825" eaLnBrk="1" hangingPunct="1">
              <a:spcBef>
                <a:spcPts val="500"/>
              </a:spcBef>
              <a:buClr>
                <a:srgbClr val="2DA2BF"/>
              </a:buClr>
              <a:buFont typeface="Wingdings" pitchFamily="2" charset="2"/>
              <a:buChar char="▪"/>
            </a:pPr>
            <a:r>
              <a:rPr lang="en-US" sz="3200" b="1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信主之後所當做的四件事情：</a:t>
            </a:r>
            <a:endParaRPr lang="en-US" sz="3200" b="1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904875" lvl="1" indent="-631825" eaLnBrk="1" hangingPunct="1">
              <a:spcBef>
                <a:spcPts val="500"/>
              </a:spcBef>
              <a:buClr>
                <a:srgbClr val="2DA2BF"/>
              </a:buClr>
              <a:buFont typeface="Trebuchet MS" pitchFamily="34" charset="0"/>
              <a:buAutoNum type="arabicPeriod"/>
            </a:pPr>
            <a:r>
              <a:rPr lang="en-US" sz="32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接受浸禮，歸入基督的名下。</a:t>
            </a:r>
            <a:endParaRPr lang="en-US" sz="32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904875" lvl="1" indent="-631825" eaLnBrk="1" hangingPunct="1">
              <a:spcBef>
                <a:spcPts val="500"/>
              </a:spcBef>
              <a:buClr>
                <a:srgbClr val="2DA2BF"/>
              </a:buClr>
              <a:buFont typeface="Trebuchet MS" pitchFamily="34" charset="0"/>
              <a:buAutoNum type="arabicPeriod"/>
            </a:pPr>
            <a:r>
              <a:rPr lang="en-US" sz="32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將主日分別為聖，敬拜神。</a:t>
            </a:r>
            <a:endParaRPr lang="en-US" sz="32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904875" lvl="1" indent="-631825" eaLnBrk="1" hangingPunct="1">
              <a:spcBef>
                <a:spcPts val="500"/>
              </a:spcBef>
              <a:buClr>
                <a:srgbClr val="2DA2BF"/>
              </a:buClr>
              <a:buFont typeface="Trebuchet MS" pitchFamily="34" charset="0"/>
              <a:buAutoNum type="arabicPeriod"/>
            </a:pPr>
            <a:r>
              <a:rPr lang="en-US" sz="32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研讀聖經，靈命得著餵養。</a:t>
            </a:r>
            <a:endParaRPr lang="en-US" sz="3200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marL="904875" lvl="1" indent="-631825" eaLnBrk="1" hangingPunct="1">
              <a:spcBef>
                <a:spcPts val="500"/>
              </a:spcBef>
              <a:buClr>
                <a:srgbClr val="2DA2BF"/>
              </a:buClr>
              <a:buFont typeface="Trebuchet MS" pitchFamily="34" charset="0"/>
              <a:buAutoNum type="arabicPeriod"/>
            </a:pPr>
            <a:r>
              <a:rPr lang="en-US" sz="32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過團契生活，彼此相愛。</a:t>
            </a:r>
          </a:p>
        </p:txBody>
      </p:sp>
      <p:sp>
        <p:nvSpPr>
          <p:cNvPr id="26626" name="Shape 105"/>
          <p:cNvSpPr>
            <a:spLocks noChangeArrowheads="1"/>
          </p:cNvSpPr>
          <p:nvPr/>
        </p:nvSpPr>
        <p:spPr bwMode="auto">
          <a:xfrm>
            <a:off x="561975" y="863600"/>
            <a:ext cx="8610600" cy="5492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en-US" sz="30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信主之後 </a:t>
            </a:r>
            <a:r>
              <a:rPr lang="en-US" sz="3000" b="1">
                <a:solidFill>
                  <a:srgbClr val="0070C0"/>
                </a:solidFill>
                <a:latin typeface="Calibri" pitchFamily="34" charset="0"/>
                <a:sym typeface="Calibri" pitchFamily="34" charset="0"/>
              </a:rPr>
              <a:t>After you’ve received Jesus as Lord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62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8229600" cy="4572000"/>
          </a:xfrm>
        </p:spPr>
        <p:txBody>
          <a:bodyPr lIns="0" tIns="0" rIns="0" bIns="0"/>
          <a:lstStyle/>
          <a:p>
            <a:pPr marL="0" indent="0"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en-US" smtClean="0">
                <a:sym typeface="微軟正黑體" pitchFamily="34" charset="-120"/>
              </a:rPr>
              <a:t>但聖靈降臨在你們身上，你們就必得著能力，並要在耶路撒冷、猶太全地，和撒瑪利亞，直到地極，作我的見證。 </a:t>
            </a:r>
            <a:endParaRPr lang="en-US" sz="32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indent="0" eaLnBrk="1" hangingPunct="1">
              <a:spcBef>
                <a:spcPts val="500"/>
              </a:spcBef>
              <a:buClrTx/>
              <a:buSzTx/>
              <a:buFontTx/>
              <a:buNone/>
            </a:pPr>
            <a:endParaRPr lang="en-US" sz="32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indent="0" eaLnBrk="1" hangingPunct="1">
              <a:spcBef>
                <a:spcPts val="500"/>
              </a:spcBef>
              <a:buClrTx/>
              <a:buSzTx/>
              <a:buFontTx/>
              <a:buNone/>
            </a:pPr>
            <a:r>
              <a:rPr lang="en-US" sz="30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But you will receive power when the Holy Spirit comes on you; and you will be my witnesses in Jerusalem, and in all Judea and Samaria, and to the ends of the earth. (</a:t>
            </a:r>
            <a:r>
              <a:rPr lang="en-US" sz="3000" i="1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NIV)</a:t>
            </a:r>
          </a:p>
        </p:txBody>
      </p:sp>
      <p:sp>
        <p:nvSpPr>
          <p:cNvPr id="13314" name="Shape 63"/>
          <p:cNvSpPr>
            <a:spLocks noChangeArrowheads="1"/>
          </p:cNvSpPr>
          <p:nvPr/>
        </p:nvSpPr>
        <p:spPr bwMode="auto">
          <a:xfrm>
            <a:off x="3581400" y="6381750"/>
            <a:ext cx="2209800" cy="212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en-US" sz="1400">
              <a:solidFill>
                <a:srgbClr val="464646"/>
              </a:solidFill>
            </a:endParaRPr>
          </a:p>
        </p:txBody>
      </p:sp>
      <p:sp>
        <p:nvSpPr>
          <p:cNvPr id="13315" name="Shape 64"/>
          <p:cNvSpPr>
            <a:spLocks noChangeArrowheads="1"/>
          </p:cNvSpPr>
          <p:nvPr/>
        </p:nvSpPr>
        <p:spPr bwMode="auto">
          <a:xfrm>
            <a:off x="533400" y="812800"/>
            <a:ext cx="7010400" cy="701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r>
              <a:rPr lang="en-US" sz="40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主題經文: 使徒行傳1:8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zh-CN" altLang="en-US" smtClean="0"/>
              <a:t>读经：使徒行传</a:t>
            </a:r>
            <a:r>
              <a:rPr lang="en-US" altLang="zh-CN" smtClean="0"/>
              <a:t>25:13-26:32</a:t>
            </a:r>
            <a:r>
              <a:rPr lang="zh-CN" altLang="en-US" smtClean="0"/>
              <a:t>（分段）</a:t>
            </a:r>
            <a:endParaRPr lang="en-US" altLang="zh-CN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zh-CN" altLang="en-US" smtClean="0"/>
              <a:t>亚基帕王到访该撒利亚，非斯都巡抚介绍保罗案情并带保罗来受审（</a:t>
            </a:r>
            <a:r>
              <a:rPr lang="en-US" altLang="zh-CN" smtClean="0"/>
              <a:t>25:13-27</a:t>
            </a:r>
            <a:r>
              <a:rPr lang="zh-CN" altLang="en-US" smtClean="0"/>
              <a:t>）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zh-CN" altLang="en-US" smtClean="0"/>
              <a:t>保罗在亚基帕王面前申辩（</a:t>
            </a:r>
            <a:r>
              <a:rPr lang="en-US" altLang="zh-CN" smtClean="0"/>
              <a:t>26:1-11</a:t>
            </a:r>
            <a:r>
              <a:rPr lang="zh-CN" altLang="en-US" smtClean="0"/>
              <a:t>）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zh-CN" altLang="en-US" smtClean="0"/>
              <a:t>保罗叙述归主经过（</a:t>
            </a:r>
            <a:r>
              <a:rPr lang="en-US" altLang="zh-CN" smtClean="0"/>
              <a:t>26:12-18</a:t>
            </a:r>
            <a:r>
              <a:rPr lang="zh-CN" altLang="en-US" smtClean="0"/>
              <a:t>）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zh-CN" altLang="en-US" smtClean="0"/>
              <a:t>保罗向在场的犹太人和外邦人做主耶稣基督的见证（</a:t>
            </a:r>
            <a:r>
              <a:rPr lang="en-US" altLang="zh-CN" smtClean="0"/>
              <a:t>26:19-23</a:t>
            </a:r>
            <a:r>
              <a:rPr lang="zh-CN" altLang="en-US" smtClean="0"/>
              <a:t>）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zh-CN" altLang="en-US" smtClean="0"/>
              <a:t>保罗恳请亚基帕王信主（</a:t>
            </a:r>
            <a:r>
              <a:rPr lang="en-US" altLang="zh-CN" smtClean="0"/>
              <a:t>26:24-32</a:t>
            </a:r>
            <a:r>
              <a:rPr lang="zh-CN" altLang="en-US" smtClean="0"/>
              <a:t>）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00100" indent="-800100"/>
            <a:r>
              <a:rPr lang="zh-CN" altLang="en-US" sz="3800" smtClean="0"/>
              <a:t>亚基帕王到访该撒利亚，非斯都巡抚介绍保罗案情并带保罗来受审（</a:t>
            </a:r>
            <a:r>
              <a:rPr lang="en-US" altLang="zh-CN" sz="3800" smtClean="0"/>
              <a:t>25:13-27</a:t>
            </a:r>
            <a:r>
              <a:rPr lang="zh-CN" altLang="en-US" sz="3800" smtClean="0"/>
              <a:t>）</a:t>
            </a:r>
            <a:endParaRPr lang="en-US" sz="3800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828800"/>
            <a:ext cx="8153400" cy="50292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66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 lIns="0" tIns="0" rIns="0" bIns="0"/>
          <a:lstStyle/>
          <a:p>
            <a:pPr eaLnBrk="1" hangingPunct="1"/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经文观察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保罗再次申辩的起因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381000" y="1854200"/>
            <a:ext cx="8534400" cy="4868863"/>
          </a:xfrm>
        </p:spPr>
        <p:txBody>
          <a:bodyPr lIns="0" tIns="0" rIns="0" bIns="0">
            <a:normAutofit/>
          </a:bodyPr>
          <a:lstStyle/>
          <a:p>
            <a:pPr marL="285750" indent="-285750" defTabSz="868363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Blip>
                <a:blip r:embed="rId2"/>
              </a:buBlip>
            </a:pP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徒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2</a:t>
            </a:r>
            <a:r>
              <a:rPr lang="en-US" sz="3200" b="1" smtClean="0">
                <a:solidFill>
                  <a:srgbClr val="FF26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5:1</a:t>
            </a:r>
            <a:r>
              <a:rPr lang="en-US" altLang="zh-CN" sz="3200" b="1" smtClean="0">
                <a:solidFill>
                  <a:srgbClr val="FF260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-5</a:t>
            </a:r>
            <a:endParaRPr lang="en-US" sz="3200" smtClean="0">
              <a:solidFill>
                <a:srgbClr val="FF2600"/>
              </a:solidFill>
              <a:ea typeface="SimSun" pitchFamily="2" charset="-122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Where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事情在哪里发生？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/>
              <a:t>(</a:t>
            </a:r>
            <a:r>
              <a:rPr lang="zh-CN" altLang="en-US" sz="2500" smtClean="0"/>
              <a:t>该撒利亞</a:t>
            </a:r>
            <a:r>
              <a:rPr lang="en-US" altLang="zh-CN" sz="2500" smtClean="0"/>
              <a:t>)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5:1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3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2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Why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事情为何发生？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500" smtClean="0">
                <a:sym typeface="微軟正黑體" pitchFamily="34" charset="-120"/>
              </a:rPr>
              <a:t>(</a:t>
            </a:r>
            <a:r>
              <a:rPr lang="zh-CN" altLang="en-US" sz="2500" smtClean="0">
                <a:sym typeface="微軟正黑體" pitchFamily="34" charset="-120"/>
              </a:rPr>
              <a:t>亚基帕王到访</a:t>
            </a:r>
            <a:r>
              <a:rPr lang="en-US" altLang="zh-CN" sz="2500" smtClean="0">
                <a:sym typeface="微軟正黑體" pitchFamily="34" charset="-120"/>
              </a:rPr>
              <a:t>)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(25:13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3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Who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事件人物？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en-US" altLang="zh-CN" sz="27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(</a:t>
            </a:r>
            <a:r>
              <a:rPr lang="en-US" sz="2500" smtClean="0">
                <a:sym typeface="微軟正黑體" pitchFamily="34" charset="-120"/>
              </a:rPr>
              <a:t>非斯都</a:t>
            </a:r>
            <a:r>
              <a:rPr lang="zh-CN" altLang="en-US" sz="2500" smtClean="0">
                <a:sym typeface="微軟正黑體" pitchFamily="34" charset="-120"/>
              </a:rPr>
              <a:t>，亚基帕王和百尼基氏，千夫长，尊贵人，保罗）（</a:t>
            </a:r>
            <a:r>
              <a:rPr lang="en-US" altLang="zh-CN" sz="2500" smtClean="0">
                <a:sym typeface="微軟正黑體" pitchFamily="34" charset="-120"/>
              </a:rPr>
              <a:t>25:23</a:t>
            </a:r>
            <a:r>
              <a:rPr lang="zh-CN" altLang="en-US" sz="2500" smtClean="0">
                <a:sym typeface="微軟正黑體" pitchFamily="34" charset="-120"/>
              </a:rPr>
              <a:t>） </a:t>
            </a:r>
            <a:endParaRPr lang="zh-CN" altLang="en-US" sz="27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微軟正黑體" pitchFamily="34" charset="-120"/>
            </a:endParaRPr>
          </a:p>
          <a:p>
            <a:pPr marL="285750" indent="-285750" defTabSz="868363"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Helvetica" pitchFamily="34" charset="0"/>
              <a:buAutoNum type="arabicPeriod" startAt="4"/>
            </a:pPr>
            <a:r>
              <a:rPr lang="en-US" sz="3100" b="1" u="sng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What</a:t>
            </a:r>
            <a:r>
              <a:rPr lang="en-US" sz="3100" b="1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: </a:t>
            </a:r>
            <a:r>
              <a:rPr lang="zh-CN" altLang="en-US" sz="3100" b="1" smtClean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什么事情？</a:t>
            </a:r>
            <a:endParaRPr lang="zh-CN" altLang="en-US" sz="3100" smtClean="0">
              <a:solidFill>
                <a:srgbClr val="000000"/>
              </a:solidFill>
              <a:latin typeface="微軟正黑體" pitchFamily="34" charset="-120"/>
              <a:ea typeface="SimSun" pitchFamily="2" charset="-122"/>
              <a:sym typeface="微軟正黑體" pitchFamily="34" charset="-120"/>
            </a:endParaRPr>
          </a:p>
          <a:p>
            <a:pPr marL="0" lvl="1" indent="301625" defTabSz="868363" eaLnBrk="1" hangingPunct="1">
              <a:lnSpc>
                <a:spcPct val="90000"/>
              </a:lnSpc>
              <a:spcBef>
                <a:spcPts val="400"/>
              </a:spcBef>
              <a:buSzTx/>
              <a:buFont typeface="Wingdings" pitchFamily="2" charset="2"/>
              <a:buNone/>
            </a:pPr>
            <a:r>
              <a:rPr lang="zh-CN" altLang="en-US" sz="2500" smtClean="0">
                <a:sym typeface="微軟正黑體" pitchFamily="34" charset="-120"/>
              </a:rPr>
              <a:t>（保罗得到再次我自己申辩的机会） 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(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5:2</a:t>
            </a:r>
            <a:r>
              <a:rPr lang="en-US" altLang="zh-CN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2</a:t>
            </a:r>
            <a:r>
              <a:rPr lang="en-US" sz="2700" smtClean="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zh-CN" altLang="en-US" sz="2500" smtClean="0">
              <a:sym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4294967295"/>
          </p:nvPr>
        </p:nvSpPr>
        <p:spPr>
          <a:xfrm>
            <a:off x="266700" y="1879600"/>
            <a:ext cx="8636000" cy="4470400"/>
          </a:xfrm>
        </p:spPr>
        <p:txBody>
          <a:bodyPr lIns="0" tIns="0" rIns="0" bIns="0">
            <a:normAutofit/>
          </a:bodyPr>
          <a:lstStyle/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历史背景介绍：罗马巡抚与分封王的关系</a:t>
            </a: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AutoNum type="arabicPeriod" startAt="2"/>
            </a:pPr>
            <a:r>
              <a:rPr lang="zh-CN" altLang="en-US" sz="27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历史背景介绍：亚基帕王与犹太人的关系</a:t>
            </a:r>
          </a:p>
          <a:p>
            <a:pPr marL="339725" indent="-339725" defTabSz="895350" eaLnBrk="1" hangingPunct="1">
              <a:lnSpc>
                <a:spcPct val="120000"/>
              </a:lnSpc>
              <a:spcBef>
                <a:spcPts val="400"/>
              </a:spcBef>
              <a:buClrTx/>
              <a:buSzPct val="100000"/>
              <a:buFontTx/>
              <a:buNone/>
            </a:pPr>
            <a:endParaRPr lang="zh-CN" altLang="en-US" sz="27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</p:txBody>
      </p:sp>
      <p:sp>
        <p:nvSpPr>
          <p:cNvPr id="70659" name="Shape 79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观察题一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非斯都与亚基帕王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636000" cy="4470400"/>
          </a:xfrm>
        </p:spPr>
        <p:txBody>
          <a:bodyPr lIns="0" tIns="0" rIns="0" bIns="0"/>
          <a:lstStyle/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按非斯都所说，祭司长和犹太人的长老所求是否有理？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非斯都认为保罗是否有罪？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</a:rPr>
              <a:t>非斯都认为保罗是为何事被告？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你认为非斯都是个怎么样的巡抚</a:t>
            </a:r>
            <a:r>
              <a:rPr lang="zh-CN" altLang="en-US" sz="28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？</a:t>
            </a:r>
            <a:endParaRPr lang="zh-CN" altLang="en-US" sz="12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51203" name="Shape 76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观察题二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巡抚非斯都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304800" y="1905000"/>
            <a:ext cx="8408988" cy="4470400"/>
          </a:xfrm>
        </p:spPr>
        <p:txBody>
          <a:bodyPr lIns="0" tIns="0" rIns="0" bIns="0"/>
          <a:lstStyle/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非斯都为什么将保罗的事情告诉亚基帕王</a:t>
            </a: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  <a:sym typeface="DFKai-SB" pitchFamily="65" charset="-120"/>
              </a:rPr>
              <a:t>？</a:t>
            </a:r>
            <a:endParaRPr lang="zh-CN" altLang="en-US" sz="24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亚基帕王为什么愿意听保罗的申辩？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你如何理解使徒行传</a:t>
            </a:r>
            <a:r>
              <a:rPr lang="en-US" altLang="zh-CN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9:15</a:t>
            </a: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500" smtClean="0">
                <a:sym typeface="DFKai-SB" pitchFamily="65" charset="-120"/>
              </a:rPr>
              <a:t>（</a:t>
            </a:r>
            <a:r>
              <a:rPr lang="en-US" altLang="zh-CN" sz="2500" smtClean="0">
                <a:sym typeface="DFKai-SB" pitchFamily="65" charset="-120"/>
              </a:rPr>
              <a:t>9:15</a:t>
            </a:r>
            <a:r>
              <a:rPr lang="zh-CN" altLang="en-US" sz="2500" smtClean="0">
                <a:sym typeface="DFKai-SB" pitchFamily="65" charset="-120"/>
              </a:rPr>
              <a:t>主對亞拿尼亞說：「你只管去！他是我所揀選的器皿，要在外邦人和君王，並以色列人面前宣揚我的名）</a:t>
            </a:r>
            <a:endParaRPr lang="zh-CN" altLang="en-US" sz="24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r>
              <a:rPr lang="zh-CN" altLang="en-US" sz="2400" smtClean="0">
                <a:solidFill>
                  <a:srgbClr val="000000"/>
                </a:solidFill>
                <a:latin typeface="DFKai-SB" pitchFamily="65" charset="-120"/>
                <a:ea typeface="SimSun" pitchFamily="2" charset="-122"/>
                <a:sym typeface="DFKai-SB" pitchFamily="65" charset="-120"/>
              </a:rPr>
              <a:t>你觉得这事发生，是偶然发生的，还是圣灵在做工？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r>
              <a:rPr lang="en-US" altLang="zh-CN" sz="2500" smtClean="0">
                <a:sym typeface="DFKai-SB" pitchFamily="65" charset="-120"/>
              </a:rPr>
              <a:t>	</a:t>
            </a:r>
            <a:r>
              <a:rPr lang="zh-CN" altLang="en-US" sz="2500" smtClean="0">
                <a:sym typeface="DFKai-SB" pitchFamily="65" charset="-120"/>
              </a:rPr>
              <a:t>（参考路加福音主题经文）</a:t>
            </a: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endParaRPr lang="zh-CN" altLang="en-US" sz="2500" smtClean="0">
              <a:sym typeface="DFKai-SB" pitchFamily="65" charset="-120"/>
            </a:endParaRP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None/>
            </a:pPr>
            <a:endParaRPr lang="en-US" altLang="zh-CN" sz="2400" smtClean="0">
              <a:solidFill>
                <a:srgbClr val="000000"/>
              </a:solidFill>
              <a:latin typeface="DFKai-SB" pitchFamily="65" charset="-120"/>
              <a:ea typeface="SimSun" pitchFamily="2" charset="-122"/>
              <a:sym typeface="DFKai-SB" pitchFamily="65" charset="-120"/>
            </a:endParaRPr>
          </a:p>
          <a:p>
            <a:pPr marL="552450" indent="-552450" eaLnBrk="1" hangingPunct="1">
              <a:lnSpc>
                <a:spcPct val="120000"/>
              </a:lnSpc>
              <a:spcBef>
                <a:spcPts val="500"/>
              </a:spcBef>
              <a:buClrTx/>
              <a:buSzPct val="100000"/>
              <a:buFontTx/>
              <a:buAutoNum type="arabicPeriod"/>
            </a:pPr>
            <a:endParaRPr lang="en-US" sz="1000" smtClean="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53251" name="Shape 88"/>
          <p:cNvSpPr>
            <a:spLocks noChangeArrowheads="1"/>
          </p:cNvSpPr>
          <p:nvPr/>
        </p:nvSpPr>
        <p:spPr bwMode="auto">
          <a:xfrm>
            <a:off x="600075" y="863600"/>
            <a:ext cx="8534400" cy="547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讨论题一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微軟正黑體" pitchFamily="34" charset="-120"/>
              </a:rPr>
              <a:t>：</a:t>
            </a:r>
            <a:r>
              <a:rPr lang="zh-CN" altLang="en-US" sz="3600" b="1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  <a:sym typeface="微軟正黑體" pitchFamily="34" charset="-120"/>
              </a:rPr>
              <a:t>圣灵引导保罗？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 bldLvl="5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464646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8F8F8F"/>
      </a:accent3>
      <a:accent4>
        <a:srgbClr val="707070"/>
      </a:accent4>
      <a:accent5>
        <a:srgbClr val="ADCCDA"/>
      </a:accent5>
      <a:accent6>
        <a:srgbClr val="C51C2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8F8F8F"/>
      </a:accent3>
      <a:accent4>
        <a:srgbClr val="707070"/>
      </a:accent4>
      <a:accent5>
        <a:srgbClr val="ADCCDA"/>
      </a:accent5>
      <a:accent6>
        <a:srgbClr val="C51C2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1236</Words>
  <Application>Microsoft Office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</vt:lpstr>
      <vt:lpstr>使徒行传 #26： 保罗面对亚基帕王 经文：路25:13-26:32</vt:lpstr>
      <vt:lpstr>PowerPoint Presentation</vt:lpstr>
      <vt:lpstr>PowerPoint Presentation</vt:lpstr>
      <vt:lpstr>读经：使徒行传25:13-26:32（分段）</vt:lpstr>
      <vt:lpstr>亚基帕王到访该撒利亚，非斯都巡抚介绍保罗案情并带保罗来受审（25:13-27）</vt:lpstr>
      <vt:lpstr>经文观察：保罗再次申辩的起因</vt:lpstr>
      <vt:lpstr>PowerPoint Presentation</vt:lpstr>
      <vt:lpstr>PowerPoint Presentation</vt:lpstr>
      <vt:lpstr>PowerPoint Presentation</vt:lpstr>
      <vt:lpstr>保罗在亚基帕王面前申辩（26:1-11）</vt:lpstr>
      <vt:lpstr>经文观察：保罗申辩</vt:lpstr>
      <vt:lpstr>PowerPoint Presentation</vt:lpstr>
      <vt:lpstr>PowerPoint Presentation</vt:lpstr>
      <vt:lpstr>PowerPoint Presentation</vt:lpstr>
      <vt:lpstr>保罗叙述归主经过（26:12-18）</vt:lpstr>
      <vt:lpstr>经文观察：保罗归主经历</vt:lpstr>
      <vt:lpstr>PowerPoint Presentation</vt:lpstr>
      <vt:lpstr>保罗向在场的犹太人和外邦人做主耶稣基督的见证（26:19-23）</vt:lpstr>
      <vt:lpstr>经文观察：保罗作见证</vt:lpstr>
      <vt:lpstr>PowerPoint Presentation</vt:lpstr>
      <vt:lpstr>PowerPoint Presentation</vt:lpstr>
      <vt:lpstr>保罗恳请亚基帕王信主（26:24-32）</vt:lpstr>
      <vt:lpstr>经文观察：保罗劝亚基帕王信主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 #25： 保罗面对巡抚非斯都 经文：路25:1-12</dc:title>
  <dc:creator>Lucy</dc:creator>
  <cp:lastModifiedBy>Lucy</cp:lastModifiedBy>
  <cp:revision>4</cp:revision>
  <dcterms:modified xsi:type="dcterms:W3CDTF">2014-10-23T03:06:23Z</dcterms:modified>
</cp:coreProperties>
</file>