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5"/>
  </p:notesMasterIdLst>
  <p:sldIdLst>
    <p:sldId id="256" r:id="rId2"/>
    <p:sldId id="271" r:id="rId3"/>
    <p:sldId id="272" r:id="rId4"/>
    <p:sldId id="273" r:id="rId5"/>
    <p:sldId id="305" r:id="rId6"/>
    <p:sldId id="274" r:id="rId7"/>
    <p:sldId id="275" r:id="rId8"/>
    <p:sldId id="276" r:id="rId9"/>
    <p:sldId id="265" r:id="rId10"/>
    <p:sldId id="267" r:id="rId11"/>
    <p:sldId id="269" r:id="rId12"/>
    <p:sldId id="268" r:id="rId13"/>
    <p:sldId id="270" r:id="rId14"/>
    <p:sldId id="266" r:id="rId15"/>
    <p:sldId id="277" r:id="rId16"/>
    <p:sldId id="285" r:id="rId17"/>
    <p:sldId id="286" r:id="rId18"/>
    <p:sldId id="306" r:id="rId19"/>
    <p:sldId id="300" r:id="rId20"/>
    <p:sldId id="301" r:id="rId21"/>
    <p:sldId id="302" r:id="rId22"/>
    <p:sldId id="303" r:id="rId23"/>
    <p:sldId id="304" r:id="rId24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64" d="100"/>
          <a:sy n="64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26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DD7E424F-5DD8-43EA-9926-87D224CFBABA}" type="datetime1">
              <a:rPr lang="en-US" smtClean="0">
                <a:solidFill>
                  <a:srgbClr val="FFFFFF"/>
                </a:solidFill>
              </a:rPr>
              <a:t>5/24/2013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mtClean="0">
                <a:solidFill>
                  <a:schemeClr val="tx2"/>
                </a:solidFill>
              </a:rPr>
              <a:t>CBCWLA 2013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271780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C33C5-8F71-4753-94C9-7E54D82129FE}" type="datetime1">
              <a:rPr lang="en-US" smtClean="0"/>
              <a:t>5/24/2013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468D6-6D57-4330-8AC9-045AC22EC3D4}" type="datetime1">
              <a:rPr lang="en-US" smtClean="0"/>
              <a:t>5/24/2013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CBCWLA 2013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03403"/>
            <a:ext cx="3886200" cy="435816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803401"/>
            <a:ext cx="3886200" cy="4358167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D44001EE-32A5-4B5F-AE22-2CA26509EC49}" type="datetime1">
              <a:rPr lang="en-US" smtClean="0"/>
              <a:t>5/24/2013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CBCWLA 2013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7480"/>
            <a:ext cx="8153400" cy="134112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05018812-5BD1-4D2B-B222-1F8CB9534FC1}" type="datetime1">
              <a:rPr lang="en-US" smtClean="0"/>
              <a:t>5/24/2013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816383"/>
            <a:ext cx="3886200" cy="707136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816383"/>
            <a:ext cx="3886200" cy="707136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80E422-EDE1-44D6-9A0E-87321679C1B2}" type="datetime1">
              <a:rPr lang="en-US" smtClean="0"/>
              <a:t>5/24/2013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927AE-B62F-4B21-8E97-0F501E41DB13}" type="datetime1">
              <a:rPr lang="en-US" smtClean="0"/>
              <a:t>5/24/2013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CBCWLA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129313-F72A-4FF8-8BEC-CF655D1F9F03}" type="datetime1">
              <a:rPr lang="en-US" smtClean="0"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4559808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89520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extLst/>
          </a:lstStyle>
          <a:p>
            <a:fld id="{8C5F1971-D093-4BE8-AAD5-F547D5584452}" type="datetime1">
              <a:rPr lang="en-US" smtClean="0"/>
              <a:t>5/24/2013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>
            <a:extLst/>
          </a:lstStyle>
          <a:p>
            <a:r>
              <a:rPr lang="en-US" smtClean="0"/>
              <a:t>CBCWLA 2013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803400"/>
            <a:ext cx="8153400" cy="432308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9969F794-62F8-443F-AE02-9C3E17D188E2}" type="datetime1">
              <a:rPr lang="en-US" smtClean="0"/>
              <a:t>5/24/2013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z="1400" smtClean="0">
                <a:solidFill>
                  <a:schemeClr val="tx2"/>
                </a:solidFill>
              </a:rPr>
              <a:t>CBCWLA 2013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60227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05947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505947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011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362200" y="1905000"/>
            <a:ext cx="4648200" cy="1447800"/>
          </a:xfrm>
        </p:spPr>
        <p:txBody>
          <a:bodyPr>
            <a:normAutofit/>
          </a:bodyPr>
          <a:lstStyle>
            <a:extLst/>
          </a:lstStyle>
          <a:p>
            <a:r>
              <a:rPr lang="zh-TW" altLang="en-US" sz="3600" dirty="0" smtClean="0">
                <a:solidFill>
                  <a:schemeClr val="tx1"/>
                </a:solidFill>
              </a:rPr>
              <a:t>路加福音查經：前言</a:t>
            </a: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zh-TW" altLang="en-US" sz="3600" dirty="0" smtClean="0">
                <a:solidFill>
                  <a:schemeClr val="tx1"/>
                </a:solidFill>
              </a:rPr>
              <a:t>如何帶領查經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2000" dirty="0" smtClean="0"/>
              <a:t>CBCWLA, by Pastor Warren Wang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61722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zh-TW" altLang="en-US" dirty="0" smtClean="0"/>
              <a:t>研讀經文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133600" y="1803400"/>
            <a:ext cx="6629400" cy="43688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在查經之前，先將所查的那一章讀三遍，然後再將所要查的經文讀三遍。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例：所要查考的經文是以弗所書</a:t>
            </a:r>
            <a:r>
              <a:rPr lang="en-US" altLang="zh-TW" dirty="0" smtClean="0"/>
              <a:t>4:11-16</a:t>
            </a:r>
            <a:r>
              <a:rPr lang="zh-TW" altLang="en-US" dirty="0" smtClean="0"/>
              <a:t>，你就先將以弗所書第四章讀三遍，然後再將</a:t>
            </a:r>
            <a:r>
              <a:rPr lang="en-US" altLang="zh-TW" dirty="0" smtClean="0"/>
              <a:t>4:11-16</a:t>
            </a:r>
            <a:r>
              <a:rPr lang="zh-TW" altLang="en-US" dirty="0" smtClean="0"/>
              <a:t>讀三遍。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我預備查經，所讀的聖經有四本：和合本中文聖經，</a:t>
            </a:r>
            <a:r>
              <a:rPr lang="en-US" altLang="zh-TW" dirty="0" smtClean="0"/>
              <a:t>NIV</a:t>
            </a:r>
            <a:r>
              <a:rPr lang="zh-TW" altLang="en-US" dirty="0" smtClean="0"/>
              <a:t>英文聖經，</a:t>
            </a:r>
            <a:r>
              <a:rPr lang="en-US" altLang="zh-TW" dirty="0" smtClean="0"/>
              <a:t>NASB</a:t>
            </a:r>
            <a:r>
              <a:rPr lang="zh-TW" altLang="en-US" dirty="0" smtClean="0"/>
              <a:t>英文聖經，</a:t>
            </a:r>
            <a:r>
              <a:rPr lang="en-US" altLang="zh-TW" dirty="0" smtClean="0"/>
              <a:t>KJV</a:t>
            </a:r>
            <a:r>
              <a:rPr lang="zh-TW" altLang="en-US" dirty="0" smtClean="0"/>
              <a:t>英文聖經（原文編號）。除了以上四本，偶而我還會參考和合本修訂版的翻譯。</a:t>
            </a:r>
            <a:endParaRPr lang="en-US" altLang="zh-TW" dirty="0" smtClean="0"/>
          </a:p>
          <a:p>
            <a:pPr lvl="1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2108200"/>
            <a:ext cx="1752600" cy="4064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zh-TW" altLang="en-US" dirty="0" smtClean="0"/>
              <a:t>和合本聖經</a:t>
            </a:r>
            <a:endParaRPr lang="en-US" altLang="zh-TW" dirty="0" smtClean="0"/>
          </a:p>
          <a:p>
            <a:pPr marL="342900" indent="-342900">
              <a:buAutoNum type="arabicPeriod"/>
            </a:pPr>
            <a:r>
              <a:rPr lang="en-US" dirty="0" smtClean="0"/>
              <a:t>NIV </a:t>
            </a:r>
            <a:r>
              <a:rPr lang="zh-TW" altLang="en-US" dirty="0" smtClean="0"/>
              <a:t>英文聖經</a:t>
            </a:r>
            <a:endParaRPr lang="en-US" altLang="zh-TW" dirty="0" smtClean="0"/>
          </a:p>
          <a:p>
            <a:pPr marL="342900" indent="-342900">
              <a:buAutoNum type="arabicPeriod"/>
            </a:pPr>
            <a:r>
              <a:rPr lang="en-US" dirty="0" smtClean="0"/>
              <a:t>NASB </a:t>
            </a:r>
            <a:r>
              <a:rPr lang="zh-TW" altLang="en-US" dirty="0" smtClean="0"/>
              <a:t>英文聖經</a:t>
            </a:r>
            <a:endParaRPr lang="en-US" altLang="zh-TW" dirty="0" smtClean="0"/>
          </a:p>
          <a:p>
            <a:pPr marL="342900" indent="-342900">
              <a:buAutoNum type="arabicPeriod"/>
            </a:pPr>
            <a:r>
              <a:rPr lang="en-US" dirty="0" smtClean="0"/>
              <a:t>KJV </a:t>
            </a:r>
            <a:r>
              <a:rPr lang="zh-TW" altLang="en-US" dirty="0" smtClean="0"/>
              <a:t>英文聖經，原文編號</a:t>
            </a:r>
            <a:endParaRPr lang="en-US" altLang="zh-TW" dirty="0" smtClean="0"/>
          </a:p>
          <a:p>
            <a:pPr marL="342900" indent="-342900">
              <a:buAutoNum type="arabicPeriod"/>
            </a:pPr>
            <a:r>
              <a:rPr lang="zh-TW" altLang="en-US" dirty="0"/>
              <a:t>和合</a:t>
            </a:r>
            <a:r>
              <a:rPr lang="zh-TW" altLang="en-US" dirty="0" smtClean="0"/>
              <a:t>本修訂版聖經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50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聖經的原文與翻譯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聖經的原文</a:t>
            </a:r>
            <a:endParaRPr lang="en-US" altLang="zh-TW" dirty="0" smtClean="0"/>
          </a:p>
          <a:p>
            <a:pPr lvl="1"/>
            <a:r>
              <a:rPr lang="zh-TW" altLang="en-US" dirty="0"/>
              <a:t>舊約：希伯來</a:t>
            </a:r>
            <a:r>
              <a:rPr lang="zh-TW" altLang="en-US" dirty="0" smtClean="0"/>
              <a:t>文</a:t>
            </a:r>
            <a:r>
              <a:rPr lang="en-US" altLang="zh-TW" dirty="0" smtClean="0"/>
              <a:t> Hebrew</a:t>
            </a:r>
            <a:endParaRPr lang="en-US" altLang="zh-TW" dirty="0"/>
          </a:p>
          <a:p>
            <a:pPr lvl="1"/>
            <a:r>
              <a:rPr lang="zh-TW" altLang="en-US" dirty="0"/>
              <a:t>新約：普通話希臘文 </a:t>
            </a:r>
            <a:r>
              <a:rPr lang="en-US" altLang="zh-TW" dirty="0" err="1"/>
              <a:t>Koine</a:t>
            </a:r>
            <a:r>
              <a:rPr lang="en-US" altLang="zh-TW" dirty="0"/>
              <a:t> </a:t>
            </a:r>
            <a:r>
              <a:rPr lang="en-US" altLang="zh-TW" dirty="0" smtClean="0"/>
              <a:t>Greek</a:t>
            </a:r>
          </a:p>
          <a:p>
            <a:r>
              <a:rPr lang="zh-TW" altLang="en-US" dirty="0" smtClean="0"/>
              <a:t>聖經的翻譯</a:t>
            </a:r>
            <a:endParaRPr lang="en-US" altLang="zh-TW" dirty="0" smtClean="0"/>
          </a:p>
          <a:p>
            <a:pPr marL="834390" lvl="1" indent="-514350">
              <a:buFont typeface="+mj-lt"/>
              <a:buAutoNum type="arabicPeriod"/>
            </a:pPr>
            <a:r>
              <a:rPr lang="zh-TW" altLang="en-US" dirty="0" smtClean="0"/>
              <a:t>字</a:t>
            </a:r>
            <a:r>
              <a:rPr lang="zh-TW" altLang="en-US" dirty="0"/>
              <a:t>義翻</a:t>
            </a:r>
            <a:r>
              <a:rPr lang="zh-TW" altLang="en-US" dirty="0" smtClean="0"/>
              <a:t>譯</a:t>
            </a:r>
            <a:r>
              <a:rPr lang="en-US" altLang="zh-TW" dirty="0" smtClean="0"/>
              <a:t> Literal translation</a:t>
            </a:r>
            <a:r>
              <a:rPr lang="zh-TW" altLang="en-US" dirty="0" smtClean="0"/>
              <a:t>：比較生硬，但卻忠於原文。</a:t>
            </a:r>
            <a:endParaRPr lang="en-US" altLang="zh-TW" dirty="0" smtClean="0"/>
          </a:p>
          <a:p>
            <a:pPr marL="834390" lvl="1" indent="-514350">
              <a:buFont typeface="+mj-lt"/>
              <a:buAutoNum type="arabicPeriod"/>
            </a:pPr>
            <a:r>
              <a:rPr lang="zh-TW" altLang="en-US" dirty="0"/>
              <a:t>意</a:t>
            </a:r>
            <a:r>
              <a:rPr lang="zh-TW" altLang="en-US" dirty="0" smtClean="0"/>
              <a:t>義翻譯 </a:t>
            </a:r>
            <a:r>
              <a:rPr lang="en-US" altLang="zh-TW" dirty="0" smtClean="0"/>
              <a:t>Paraphrase translation</a:t>
            </a:r>
            <a:r>
              <a:rPr lang="zh-TW" altLang="en-US" dirty="0" smtClean="0"/>
              <a:t>：比較通順，但卻遠離原文。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4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不同的譯本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1447800" y="2921000"/>
            <a:ext cx="6781800" cy="203200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2006601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字義翻譯</a:t>
            </a:r>
            <a:endParaRPr lang="en-US" altLang="zh-TW" dirty="0" smtClean="0"/>
          </a:p>
          <a:p>
            <a:r>
              <a:rPr lang="en-US" dirty="0" smtClean="0"/>
              <a:t>Literal translation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1905001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dirty="0" smtClean="0"/>
              <a:t>意義翻譯</a:t>
            </a:r>
            <a:endParaRPr lang="en-US" altLang="zh-TW" dirty="0" smtClean="0"/>
          </a:p>
          <a:p>
            <a:pPr algn="r"/>
            <a:r>
              <a:rPr lang="en-US" dirty="0" smtClean="0"/>
              <a:t>Paraphrase translation</a:t>
            </a:r>
            <a:endParaRPr lang="en-US" dirty="0"/>
          </a:p>
        </p:txBody>
      </p:sp>
      <p:sp>
        <p:nvSpPr>
          <p:cNvPr id="8" name="Up Arrow 7"/>
          <p:cNvSpPr/>
          <p:nvPr/>
        </p:nvSpPr>
        <p:spPr>
          <a:xfrm>
            <a:off x="1917394" y="3407272"/>
            <a:ext cx="228600" cy="1117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4610100" y="3407272"/>
            <a:ext cx="228600" cy="1117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5219700" y="3407272"/>
            <a:ext cx="228600" cy="1117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726894" y="479305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KJV</a:t>
            </a:r>
          </a:p>
        </p:txBody>
      </p:sp>
      <p:sp>
        <p:nvSpPr>
          <p:cNvPr id="14" name="Up Arrow 13"/>
          <p:cNvSpPr/>
          <p:nvPr/>
        </p:nvSpPr>
        <p:spPr>
          <a:xfrm>
            <a:off x="2676181" y="3407272"/>
            <a:ext cx="228600" cy="1117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71381" y="4789634"/>
            <a:ext cx="981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和合本</a:t>
            </a:r>
            <a:r>
              <a:rPr lang="en-US" altLang="zh-TW" dirty="0" smtClean="0"/>
              <a:t>,</a:t>
            </a:r>
          </a:p>
          <a:p>
            <a:r>
              <a:rPr lang="en-US" dirty="0" smtClean="0"/>
              <a:t>NASB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29100" y="4713738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NIV</a:t>
            </a:r>
          </a:p>
          <a:p>
            <a:r>
              <a:rPr lang="en-US" dirty="0" smtClean="0"/>
              <a:t>1984</a:t>
            </a:r>
            <a:r>
              <a:rPr lang="zh-TW" altLang="en-US" dirty="0" smtClean="0"/>
              <a:t>版</a:t>
            </a:r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200420" y="4705231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NIV</a:t>
            </a:r>
          </a:p>
          <a:p>
            <a:r>
              <a:rPr lang="en-US" dirty="0" smtClean="0"/>
              <a:t>2011</a:t>
            </a:r>
            <a:r>
              <a:rPr lang="zh-TW" altLang="en-US" dirty="0" smtClean="0"/>
              <a:t>版</a:t>
            </a:r>
            <a:endParaRPr lang="en-US" dirty="0" smtClean="0"/>
          </a:p>
        </p:txBody>
      </p:sp>
      <p:sp>
        <p:nvSpPr>
          <p:cNvPr id="18" name="Up Arrow 17"/>
          <p:cNvSpPr/>
          <p:nvPr/>
        </p:nvSpPr>
        <p:spPr>
          <a:xfrm>
            <a:off x="7543800" y="3432060"/>
            <a:ext cx="228600" cy="1117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961742" y="4705234"/>
            <a:ext cx="2029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現代中文聖經</a:t>
            </a:r>
            <a:r>
              <a:rPr lang="en-US" altLang="zh-TW" dirty="0" smtClean="0"/>
              <a:t>,</a:t>
            </a:r>
            <a:endParaRPr lang="en-US" dirty="0" smtClean="0"/>
          </a:p>
          <a:p>
            <a:r>
              <a:rPr lang="en-US" dirty="0" smtClean="0"/>
              <a:t>The Living Bible</a:t>
            </a:r>
          </a:p>
        </p:txBody>
      </p:sp>
    </p:spTree>
    <p:extLst>
      <p:ext uri="{BB962C8B-B14F-4D97-AF65-F5344CB8AC3E}">
        <p14:creationId xmlns:p14="http://schemas.microsoft.com/office/powerpoint/2010/main" val="63479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/>
      <p:bldP spid="14" grpId="0" animBg="1"/>
      <p:bldP spid="15" grpId="0"/>
      <p:bldP spid="16" grpId="0"/>
      <p:bldP spid="17" grpId="0"/>
      <p:bldP spid="18" grpId="0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譯本的選擇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/>
              <a:t>自</a:t>
            </a:r>
            <a:r>
              <a:rPr lang="zh-TW" altLang="en-US" dirty="0" smtClean="0"/>
              <a:t>己靈修讀</a:t>
            </a:r>
            <a:r>
              <a:rPr lang="zh-TW" altLang="en-US" dirty="0"/>
              <a:t>經</a:t>
            </a:r>
            <a:r>
              <a:rPr lang="zh-TW" altLang="en-US" dirty="0" smtClean="0"/>
              <a:t>，可以用較為意譯的聖經。</a:t>
            </a:r>
            <a:endParaRPr lang="en-US" altLang="zh-TW" dirty="0" smtClean="0"/>
          </a:p>
          <a:p>
            <a:r>
              <a:rPr lang="zh-TW" altLang="en-US" dirty="0" smtClean="0"/>
              <a:t>查經要用較為接近字義的譯本。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68541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讀</a:t>
            </a:r>
            <a:r>
              <a:rPr lang="zh-TW" altLang="en-US" dirty="0" smtClean="0"/>
              <a:t>經的過程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先</a:t>
            </a:r>
            <a:r>
              <a:rPr lang="zh-TW" altLang="en-US" dirty="0" smtClean="0"/>
              <a:t>讀全書：取得總體的概念</a:t>
            </a:r>
            <a:endParaRPr lang="en-US" altLang="zh-TW" dirty="0" smtClean="0"/>
          </a:p>
          <a:p>
            <a:r>
              <a:rPr lang="zh-TW" altLang="en-US" dirty="0" smtClean="0"/>
              <a:t>再讀全章：瞭解上下文</a:t>
            </a:r>
            <a:endParaRPr lang="en-US" altLang="zh-TW" dirty="0" smtClean="0"/>
          </a:p>
          <a:p>
            <a:r>
              <a:rPr lang="zh-TW" altLang="en-US" dirty="0"/>
              <a:t>再讀</a:t>
            </a:r>
            <a:r>
              <a:rPr lang="zh-TW" altLang="en-US" dirty="0" smtClean="0"/>
              <a:t>所查的經文：瞭解經文的意義</a:t>
            </a:r>
            <a:endParaRPr lang="en-US" altLang="zh-TW" dirty="0" smtClean="0"/>
          </a:p>
          <a:p>
            <a:pPr lvl="1"/>
            <a:r>
              <a:rPr lang="zh-TW" altLang="en-US" dirty="0"/>
              <a:t>找</a:t>
            </a:r>
            <a:r>
              <a:rPr lang="zh-TW" altLang="en-US" dirty="0" smtClean="0"/>
              <a:t>出這段經文主要的意義</a:t>
            </a:r>
            <a:endParaRPr lang="en-US" altLang="zh-TW" dirty="0" smtClean="0"/>
          </a:p>
          <a:p>
            <a:pPr lvl="1"/>
            <a:r>
              <a:rPr lang="zh-TW" altLang="en-US" dirty="0"/>
              <a:t>瞭</a:t>
            </a:r>
            <a:r>
              <a:rPr lang="zh-TW" altLang="en-US" dirty="0" smtClean="0"/>
              <a:t>解每個字、詞的個別意義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64486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取得總體的概念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瞭解全書的內容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許多查經是在不瞭解全書內容的情況之下進行的，以至於零零散散，雜亂無章，沒有特色。</a:t>
            </a:r>
            <a:endParaRPr lang="en-US" altLang="zh-TW" dirty="0" smtClean="0"/>
          </a:p>
          <a:p>
            <a:pPr lvl="1"/>
            <a:r>
              <a:rPr lang="zh-TW" altLang="en-US" dirty="0"/>
              <a:t>瞭解全</a:t>
            </a:r>
            <a:r>
              <a:rPr lang="zh-TW" altLang="en-US" dirty="0" smtClean="0"/>
              <a:t>書的內容，並不是瞭解書中的毎一個字和每一句話，而是瞭解這本書說了哪些重點，以及各重點之間的關係。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分大段</a:t>
            </a:r>
            <a:endParaRPr lang="en-US" altLang="zh-TW" dirty="0" smtClean="0"/>
          </a:p>
          <a:p>
            <a:pPr lvl="1"/>
            <a:r>
              <a:rPr lang="zh-TW" altLang="en-US" dirty="0"/>
              <a:t>大</a:t>
            </a:r>
            <a:r>
              <a:rPr lang="zh-TW" altLang="en-US" dirty="0" smtClean="0"/>
              <a:t>段就是找重點。會分大段，表示你已經找出了這本書的重點。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分小</a:t>
            </a:r>
            <a:r>
              <a:rPr lang="zh-TW" altLang="en-US" dirty="0" smtClean="0"/>
              <a:t>段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小段是細節。生活就是細節，有了細節才能實行原則。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47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2. </a:t>
            </a:r>
            <a:r>
              <a:rPr lang="zh-TW" altLang="en-US" dirty="0" smtClean="0"/>
              <a:t>出查經的題目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不是人人都需要自己出查經的題目</a:t>
            </a:r>
            <a:endParaRPr lang="en-US" altLang="zh-TW" dirty="0" smtClean="0"/>
          </a:p>
          <a:p>
            <a:pPr lvl="1"/>
            <a:r>
              <a:rPr lang="zh-TW" altLang="en-US" dirty="0"/>
              <a:t>不</a:t>
            </a:r>
            <a:r>
              <a:rPr lang="zh-TW" altLang="en-US" dirty="0" smtClean="0"/>
              <a:t>是每個人都會出查經的題目，也不是每個人都需要出查經的題目。</a:t>
            </a:r>
            <a:endParaRPr lang="en-US" altLang="zh-TW" dirty="0" smtClean="0"/>
          </a:p>
          <a:p>
            <a:r>
              <a:rPr lang="zh-TW" altLang="en-US" dirty="0" smtClean="0"/>
              <a:t>誰需要自己出查經的題目</a:t>
            </a:r>
            <a:endParaRPr lang="en-US" altLang="zh-TW" dirty="0" smtClean="0"/>
          </a:p>
          <a:p>
            <a:pPr marL="880110" lvl="1" indent="-514350">
              <a:buFont typeface="+mj-lt"/>
              <a:buAutoNum type="arabicPeriod"/>
            </a:pPr>
            <a:r>
              <a:rPr lang="zh-TW" altLang="en-US" dirty="0" smtClean="0"/>
              <a:t>傳</a:t>
            </a:r>
            <a:r>
              <a:rPr lang="zh-TW" altLang="en-US" dirty="0"/>
              <a:t>道</a:t>
            </a:r>
            <a:r>
              <a:rPr lang="zh-TW" altLang="en-US" dirty="0" smtClean="0"/>
              <a:t>人</a:t>
            </a:r>
            <a:endParaRPr lang="en-US" altLang="zh-TW" dirty="0" smtClean="0"/>
          </a:p>
          <a:p>
            <a:pPr marL="880110" lvl="1" indent="-514350">
              <a:buFont typeface="+mj-lt"/>
              <a:buAutoNum type="arabicPeriod"/>
            </a:pPr>
            <a:r>
              <a:rPr lang="zh-TW" altLang="en-US" dirty="0"/>
              <a:t>主日學老</a:t>
            </a:r>
            <a:r>
              <a:rPr lang="zh-TW" altLang="en-US" dirty="0" smtClean="0"/>
              <a:t>師</a:t>
            </a:r>
            <a:endParaRPr lang="en-US" altLang="zh-TW" dirty="0" smtClean="0"/>
          </a:p>
          <a:p>
            <a:pPr marL="880110" lvl="1" indent="-514350">
              <a:buFont typeface="+mj-lt"/>
              <a:buAutoNum type="arabicPeriod"/>
            </a:pPr>
            <a:r>
              <a:rPr lang="zh-TW" altLang="en-US" dirty="0" smtClean="0"/>
              <a:t>在</a:t>
            </a:r>
            <a:r>
              <a:rPr lang="zh-TW" altLang="en-US" dirty="0"/>
              <a:t>神的話語</a:t>
            </a:r>
            <a:r>
              <a:rPr lang="zh-TW" altLang="en-US" dirty="0" smtClean="0"/>
              <a:t>上服事的人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45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出題目的方向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u="sng" dirty="0" smtClean="0"/>
              <a:t>聽</a:t>
            </a:r>
            <a:r>
              <a:rPr lang="zh-TW" altLang="en-US" dirty="0" smtClean="0"/>
              <a:t>：這段經文說了些甚麼？</a:t>
            </a:r>
            <a:endParaRPr lang="en-US" altLang="zh-TW" dirty="0" smtClean="0"/>
          </a:p>
          <a:p>
            <a:pPr lvl="1"/>
            <a:r>
              <a:rPr lang="zh-TW" altLang="en-US" dirty="0"/>
              <a:t>觀察題</a:t>
            </a:r>
            <a:r>
              <a:rPr lang="zh-TW" altLang="en-US" dirty="0" smtClean="0"/>
              <a:t>。填空題。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u="sng" dirty="0" smtClean="0"/>
              <a:t>想</a:t>
            </a:r>
            <a:r>
              <a:rPr lang="zh-TW" altLang="en-US" dirty="0" smtClean="0"/>
              <a:t>：這段經文的重點是甚麼？</a:t>
            </a:r>
            <a:endParaRPr lang="en-US" altLang="zh-TW" dirty="0" smtClean="0"/>
          </a:p>
          <a:p>
            <a:pPr lvl="1"/>
            <a:r>
              <a:rPr lang="zh-TW" altLang="en-US" dirty="0"/>
              <a:t>解釋題</a:t>
            </a:r>
            <a:r>
              <a:rPr lang="zh-TW" altLang="en-US" dirty="0" smtClean="0"/>
              <a:t>。討論題。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u="sng" dirty="0" smtClean="0"/>
              <a:t>行</a:t>
            </a:r>
            <a:r>
              <a:rPr lang="zh-TW" altLang="en-US" dirty="0" smtClean="0"/>
              <a:t>：如何實行神的話語？</a:t>
            </a:r>
            <a:endParaRPr lang="en-US" altLang="zh-TW" dirty="0" smtClean="0"/>
          </a:p>
          <a:p>
            <a:pPr lvl="1"/>
            <a:r>
              <a:rPr lang="zh-TW" altLang="en-US" dirty="0"/>
              <a:t>應用題。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30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團契的查經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 smtClean="0"/>
              <a:t>團契的查經的兩個重點：</a:t>
            </a:r>
            <a:endParaRPr lang="en-US" altLang="zh-TW" dirty="0" smtClean="0"/>
          </a:p>
          <a:p>
            <a:pPr marL="880110" lvl="1" indent="-514350">
              <a:buFont typeface="+mj-lt"/>
              <a:buAutoNum type="arabicPeriod"/>
            </a:pPr>
            <a:r>
              <a:rPr lang="zh-TW" altLang="en-US" b="1" u="sng" dirty="0"/>
              <a:t>生活</a:t>
            </a:r>
            <a:r>
              <a:rPr lang="zh-TW" altLang="en-US" b="1" u="sng" dirty="0" smtClean="0"/>
              <a:t>化</a:t>
            </a:r>
            <a:r>
              <a:rPr lang="zh-TW" altLang="en-US" b="1" dirty="0" smtClean="0"/>
              <a:t>：</a:t>
            </a:r>
            <a:r>
              <a:rPr lang="zh-TW" altLang="en-US" dirty="0"/>
              <a:t>團契的查經不同於主日學的查經。主</a:t>
            </a:r>
            <a:r>
              <a:rPr lang="zh-TW" altLang="en-US" dirty="0" smtClean="0"/>
              <a:t>日學的</a:t>
            </a:r>
            <a:r>
              <a:rPr lang="zh-TW" altLang="en-US" dirty="0"/>
              <a:t>查</a:t>
            </a:r>
            <a:r>
              <a:rPr lang="zh-TW" altLang="en-US" dirty="0" smtClean="0"/>
              <a:t>經可以深入，團</a:t>
            </a:r>
            <a:r>
              <a:rPr lang="zh-TW" altLang="en-US" dirty="0"/>
              <a:t>契的查</a:t>
            </a:r>
            <a:r>
              <a:rPr lang="zh-TW" altLang="en-US" dirty="0" smtClean="0"/>
              <a:t>經卻要生</a:t>
            </a:r>
            <a:r>
              <a:rPr lang="zh-TW" altLang="en-US" dirty="0"/>
              <a:t>活</a:t>
            </a:r>
            <a:r>
              <a:rPr lang="zh-TW" altLang="en-US" dirty="0" smtClean="0"/>
              <a:t>化。大致講明經文的意義之後，就要注重生活上的應用。</a:t>
            </a:r>
            <a:endParaRPr lang="en-US" altLang="zh-TW" b="1" dirty="0" smtClean="0"/>
          </a:p>
          <a:p>
            <a:pPr marL="880110" lvl="1" indent="-514350">
              <a:buFont typeface="+mj-lt"/>
              <a:buAutoNum type="arabicPeriod"/>
            </a:pPr>
            <a:r>
              <a:rPr lang="zh-TW" altLang="en-US" b="1" u="sng" dirty="0"/>
              <a:t>福</a:t>
            </a:r>
            <a:r>
              <a:rPr lang="zh-TW" altLang="en-US" b="1" u="sng" dirty="0" smtClean="0"/>
              <a:t>音性</a:t>
            </a:r>
            <a:r>
              <a:rPr lang="zh-TW" altLang="en-US" b="1" dirty="0" smtClean="0"/>
              <a:t>：</a:t>
            </a:r>
            <a:r>
              <a:rPr lang="zh-TW" altLang="en-US" dirty="0" smtClean="0"/>
              <a:t>一個好的團契是有生命的，能夠吸引慕道友來參加，並且領人歸主。當慕道友在場的時候，查經務必要簡明清楚，能夠幫助人瞭解福音。要避免那些太深的、或者有爭議性的話題，以免使慕道友跌倒。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96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zh-TW" altLang="en-US" dirty="0" smtClean="0"/>
              <a:t>帶領查經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 smtClean="0"/>
              <a:t>注重人</a:t>
            </a:r>
            <a:endParaRPr lang="en-US" altLang="zh-TW" dirty="0" smtClean="0"/>
          </a:p>
          <a:p>
            <a:pPr lvl="1"/>
            <a:r>
              <a:rPr lang="zh-TW" altLang="en-US" dirty="0"/>
              <a:t>聖徒相聚，要彼此問安</a:t>
            </a:r>
            <a:r>
              <a:rPr lang="zh-TW" altLang="en-US" dirty="0" smtClean="0"/>
              <a:t>，「愛弟兄，要彼此親熱」。先有對人的關懷，再有神話語的分享。</a:t>
            </a:r>
            <a:endParaRPr lang="en-US" altLang="zh-TW" dirty="0" smtClean="0"/>
          </a:p>
          <a:p>
            <a:r>
              <a:rPr lang="zh-TW" altLang="en-US" dirty="0"/>
              <a:t>傳講</a:t>
            </a:r>
            <a:r>
              <a:rPr lang="zh-TW" altLang="en-US" dirty="0" smtClean="0"/>
              <a:t>神</a:t>
            </a:r>
            <a:endParaRPr lang="en-US" altLang="zh-TW" dirty="0" smtClean="0"/>
          </a:p>
          <a:p>
            <a:pPr lvl="1"/>
            <a:r>
              <a:rPr lang="zh-TW" altLang="en-US" dirty="0"/>
              <a:t>一</a:t>
            </a:r>
            <a:r>
              <a:rPr lang="zh-TW" altLang="en-US" dirty="0" smtClean="0"/>
              <a:t>旦開始查經，就要高舉神的話語。查經的目的，是要將經文的本意顯明出來。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為甚麼我們還在查經？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大部份的教會已經不太查經了，他們的團契活動主要是分享、講座、郊遊、聯誼</a:t>
            </a:r>
            <a:r>
              <a:rPr lang="en-US" altLang="zh-TW" sz="2800" dirty="0" smtClean="0"/>
              <a:t>…</a:t>
            </a:r>
            <a:r>
              <a:rPr lang="zh-TW" altLang="en-US" sz="2800" dirty="0" smtClean="0"/>
              <a:t>，偶而點綴性地穿插一、兩次查經而已。為甚麼</a:t>
            </a:r>
            <a:r>
              <a:rPr lang="en-US" altLang="zh-TW" sz="2800" dirty="0" smtClean="0"/>
              <a:t> CBCWLA </a:t>
            </a:r>
            <a:r>
              <a:rPr lang="zh-TW" altLang="en-US" sz="2800" dirty="0" smtClean="0"/>
              <a:t>所有的團契活動，仍然是以查經為主？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459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查經的時候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solidFill>
                  <a:srgbClr val="0070C0"/>
                </a:solidFill>
              </a:rPr>
              <a:t>先將整段經文讀一遍</a:t>
            </a:r>
            <a:endParaRPr lang="en-US" altLang="zh-TW" b="1" dirty="0" smtClean="0">
              <a:solidFill>
                <a:srgbClr val="0070C0"/>
              </a:solidFill>
            </a:endParaRPr>
          </a:p>
          <a:p>
            <a:pPr lvl="1"/>
            <a:r>
              <a:rPr lang="zh-TW" altLang="en-US" dirty="0"/>
              <a:t>讓一</a:t>
            </a:r>
            <a:r>
              <a:rPr lang="zh-TW" altLang="en-US" dirty="0" smtClean="0"/>
              <a:t>個口齒伶俐的人讀整段經文，其他的人一面聽，一面想。</a:t>
            </a:r>
            <a:endParaRPr lang="en-US" altLang="zh-TW" dirty="0" smtClean="0"/>
          </a:p>
          <a:p>
            <a:pPr lvl="1"/>
            <a:r>
              <a:rPr lang="zh-TW" altLang="en-US" dirty="0"/>
              <a:t>每</a:t>
            </a:r>
            <a:r>
              <a:rPr lang="zh-TW" altLang="en-US" dirty="0" smtClean="0"/>
              <a:t>人讀一節的方式並不理想。雖然人人都參與了，但是每個人只惦記著他要讀的那一節，一圈讀下來，聖經說了些甚麼，他一點都不記得。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solidFill>
                  <a:srgbClr val="0070C0"/>
                </a:solidFill>
              </a:rPr>
              <a:t>跟著題目走</a:t>
            </a:r>
            <a:endParaRPr lang="en-US" altLang="zh-TW" b="1" dirty="0" smtClean="0">
              <a:solidFill>
                <a:srgbClr val="0070C0"/>
              </a:solidFill>
            </a:endParaRPr>
          </a:p>
          <a:p>
            <a:pPr lvl="1"/>
            <a:r>
              <a:rPr lang="zh-TW" altLang="en-US" dirty="0" smtClean="0"/>
              <a:t>已經出好的題目，是系統化地幫助大家瞭解經文的本意，查經的時候要讓討論跟者題目走。</a:t>
            </a:r>
            <a:endParaRPr lang="en-US" altLang="zh-TW" dirty="0" smtClean="0"/>
          </a:p>
          <a:p>
            <a:pPr lvl="1"/>
            <a:r>
              <a:rPr lang="zh-TW" altLang="en-US" dirty="0"/>
              <a:t>最糟</a:t>
            </a:r>
            <a:r>
              <a:rPr lang="zh-TW" altLang="en-US" dirty="0" smtClean="0"/>
              <a:t>糕的查經方式，是讀完了一段經文，就問：大家有甚麼意見？沒有意見？好，我們繼續看下一段經文。這種</a:t>
            </a:r>
            <a:r>
              <a:rPr lang="en-US" altLang="zh-TW" dirty="0" smtClean="0"/>
              <a:t> “</a:t>
            </a:r>
            <a:r>
              <a:rPr lang="zh-TW" altLang="en-US" dirty="0" smtClean="0"/>
              <a:t>查經</a:t>
            </a:r>
            <a:r>
              <a:rPr lang="en-US" altLang="zh-TW" dirty="0" smtClean="0"/>
              <a:t>”</a:t>
            </a:r>
            <a:r>
              <a:rPr lang="zh-TW" altLang="en-US" dirty="0" smtClean="0"/>
              <a:t>，是沒有預備的，是不負責任的。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1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查經的不良現象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b="1" dirty="0" smtClean="0"/>
              <a:t>群居終日，言不及義</a:t>
            </a:r>
            <a:endParaRPr lang="en-US" altLang="zh-TW" b="1" dirty="0" smtClean="0"/>
          </a:p>
          <a:p>
            <a:pPr lvl="1"/>
            <a:r>
              <a:rPr lang="zh-TW" altLang="en-US" sz="2400" dirty="0" smtClean="0"/>
              <a:t>查經會變成分享會，大家七嘴八舌講</a:t>
            </a:r>
            <a:r>
              <a:rPr lang="zh-TW" altLang="en-US" sz="2400" dirty="0"/>
              <a:t>了半</a:t>
            </a:r>
            <a:r>
              <a:rPr lang="zh-TW" altLang="en-US" sz="2400" dirty="0" smtClean="0"/>
              <a:t>天，大多是閒話和廢話，講一些與所查的經文無關的東西。</a:t>
            </a:r>
            <a:endParaRPr lang="en-US" altLang="zh-TW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b="1" dirty="0" smtClean="0"/>
              <a:t>“</a:t>
            </a:r>
            <a:r>
              <a:rPr lang="zh-TW" altLang="en-US" b="1" dirty="0" smtClean="0"/>
              <a:t>分</a:t>
            </a:r>
            <a:r>
              <a:rPr lang="zh-TW" altLang="en-US" b="1" dirty="0"/>
              <a:t>享亮</a:t>
            </a:r>
            <a:r>
              <a:rPr lang="zh-TW" altLang="en-US" b="1" dirty="0" smtClean="0"/>
              <a:t>光</a:t>
            </a:r>
            <a:r>
              <a:rPr lang="en-US" altLang="zh-TW" b="1" dirty="0" smtClean="0"/>
              <a:t>”</a:t>
            </a:r>
            <a:r>
              <a:rPr lang="zh-TW" altLang="en-US" b="1" dirty="0" smtClean="0"/>
              <a:t>，各</a:t>
            </a:r>
            <a:r>
              <a:rPr lang="zh-TW" altLang="en-US" b="1" dirty="0"/>
              <a:t>抒己</a:t>
            </a:r>
            <a:r>
              <a:rPr lang="zh-TW" altLang="en-US" b="1" dirty="0" smtClean="0"/>
              <a:t>見</a:t>
            </a:r>
            <a:endParaRPr lang="en-US" altLang="zh-TW" b="1" dirty="0" smtClean="0"/>
          </a:p>
          <a:p>
            <a:pPr lvl="1"/>
            <a:r>
              <a:rPr lang="zh-TW" altLang="en-US" sz="2400" dirty="0" smtClean="0"/>
              <a:t>不帶領大家看經文的本身，卻邀請各人「分享亮光」，乃是一種不負責任的作法。查經，應當先將自己謙卑於神的話語之前，瞭解經文的本意，然後再按照經文的啟示來進行討論。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82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zh-TW" altLang="en-US" b="1" dirty="0" smtClean="0"/>
              <a:t>私意解經</a:t>
            </a:r>
            <a:endParaRPr lang="en-US" altLang="zh-TW" b="1" dirty="0" smtClean="0"/>
          </a:p>
          <a:p>
            <a:pPr lvl="1"/>
            <a:r>
              <a:rPr lang="zh-TW" altLang="en-US" dirty="0"/>
              <a:t>以己意害神</a:t>
            </a:r>
            <a:r>
              <a:rPr lang="zh-TW" altLang="en-US" dirty="0" smtClean="0"/>
              <a:t>意，不按照正意分解真理，將自己的意思強加於經文之上。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帶領查經的人，必須放棄自己的驕傲，謙卑於神的話語之前。每個人都有說錯的時候，我說錯了不重要，不使大家誤解神的話語才重要。查經者，要敬畏神，要敬畏神。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zh-TW" altLang="en-US" b="1" dirty="0"/>
              <a:t>只</a:t>
            </a:r>
            <a:r>
              <a:rPr lang="zh-TW" altLang="en-US" b="1" dirty="0" smtClean="0"/>
              <a:t>追兔子，不走正路</a:t>
            </a:r>
            <a:endParaRPr lang="en-US" altLang="zh-TW" b="1" dirty="0" smtClean="0"/>
          </a:p>
          <a:p>
            <a:pPr lvl="1"/>
            <a:r>
              <a:rPr lang="zh-TW" altLang="en-US" dirty="0"/>
              <a:t>花了許多時</a:t>
            </a:r>
            <a:r>
              <a:rPr lang="zh-TW" altLang="en-US" dirty="0" smtClean="0"/>
              <a:t>間去</a:t>
            </a:r>
            <a:r>
              <a:rPr lang="en-US" altLang="zh-TW" dirty="0" smtClean="0"/>
              <a:t> “chasing rabbits”</a:t>
            </a:r>
            <a:r>
              <a:rPr lang="zh-TW" altLang="en-US" dirty="0" smtClean="0"/>
              <a:t>，講了許多的微枝末節，許多不相關的話題。時間過去了，快該下課了，只好匆匆結束，並未討論到主題。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23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專注</a:t>
            </a:r>
            <a:r>
              <a:rPr lang="en-US" altLang="zh-TW" dirty="0" smtClean="0"/>
              <a:t> </a:t>
            </a:r>
            <a:r>
              <a:rPr lang="en-US" dirty="0" smtClean="0"/>
              <a:t>Stay on the course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 smtClean="0"/>
              <a:t>查經的益處有許多，但是要專注才行。不專注的查經是無益的。</a:t>
            </a:r>
            <a:endParaRPr lang="en-US" altLang="zh-TW" dirty="0" smtClean="0"/>
          </a:p>
          <a:p>
            <a:r>
              <a:rPr lang="zh-TW" altLang="en-US"/>
              <a:t>人的自然情況是靈命不專注的，是遠離神的。給</a:t>
            </a:r>
            <a:r>
              <a:rPr lang="zh-TW" altLang="en-US" dirty="0" smtClean="0"/>
              <a:t>你的</a:t>
            </a:r>
            <a:r>
              <a:rPr lang="zh-TW" altLang="en-US" smtClean="0"/>
              <a:t>組員半年的時</a:t>
            </a:r>
            <a:r>
              <a:rPr lang="zh-TW" altLang="en-US" dirty="0" smtClean="0"/>
              <a:t>間，使他們逐漸習慣於專注的查</a:t>
            </a:r>
            <a:r>
              <a:rPr lang="zh-TW" altLang="en-US" smtClean="0"/>
              <a:t>經。你要倚靠主</a:t>
            </a:r>
            <a:r>
              <a:rPr lang="zh-TW" altLang="en-US" dirty="0" smtClean="0"/>
              <a:t>，在團契中經營起這種專注的氣氛。你若這樣存心，主必幫助你。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1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神的子民與神的話語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/>
              <a:t>我們查考神的話語，因為我們是神的子民。神子民的特徵，就是他們有神的話語</a:t>
            </a:r>
            <a:r>
              <a:rPr lang="zh-TW" altLang="en-US" sz="2400" dirty="0"/>
              <a:t>：</a:t>
            </a:r>
            <a:endParaRPr lang="en-US" altLang="zh-TW" sz="2400" dirty="0" smtClean="0"/>
          </a:p>
          <a:p>
            <a:pPr lvl="1"/>
            <a:r>
              <a:rPr lang="zh-TW" altLang="en-US" sz="2400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耶</a:t>
            </a:r>
            <a:r>
              <a:rPr lang="zh-TW" altLang="en-US" sz="2400" dirty="0">
                <a:latin typeface="Calibri" pitchFamily="34" charset="0"/>
                <a:ea typeface="DFKai-SB" pitchFamily="65" charset="-120"/>
                <a:cs typeface="Calibri" pitchFamily="34" charset="0"/>
              </a:rPr>
              <a:t>穌對信他的猶太人說：</a:t>
            </a:r>
            <a:r>
              <a:rPr lang="zh-TW" altLang="en-US" sz="2400" u="sng" dirty="0">
                <a:latin typeface="Calibri" pitchFamily="34" charset="0"/>
                <a:ea typeface="DFKai-SB" pitchFamily="65" charset="-120"/>
                <a:cs typeface="Calibri" pitchFamily="34" charset="0"/>
              </a:rPr>
              <a:t>你們若常常遵守我的道，就真是我的門徒</a:t>
            </a:r>
            <a:r>
              <a:rPr lang="zh-TW" altLang="en-US" sz="2400" dirty="0">
                <a:latin typeface="Calibri" pitchFamily="34" charset="0"/>
                <a:ea typeface="DFKai-SB" pitchFamily="65" charset="-120"/>
                <a:cs typeface="Calibri" pitchFamily="34" charset="0"/>
              </a:rPr>
              <a:t>；你們必曉得真理，真理必叫你們得以自由。（約翰福音</a:t>
            </a:r>
            <a:r>
              <a:rPr lang="en-US" altLang="zh-TW" sz="2400" dirty="0">
                <a:latin typeface="Calibri" pitchFamily="34" charset="0"/>
                <a:ea typeface="DFKai-SB" pitchFamily="65" charset="-120"/>
                <a:cs typeface="Calibri" pitchFamily="34" charset="0"/>
              </a:rPr>
              <a:t>8:31-32</a:t>
            </a:r>
            <a:r>
              <a:rPr lang="zh-TW" altLang="en-US" sz="2400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）</a:t>
            </a:r>
            <a:endParaRPr lang="en-US" altLang="zh-TW" sz="2400" dirty="0" smtClean="0">
              <a:latin typeface="Calibri" pitchFamily="34" charset="0"/>
              <a:ea typeface="DFKai-SB" pitchFamily="65" charset="-120"/>
              <a:cs typeface="Calibri" pitchFamily="34" charset="0"/>
            </a:endParaRPr>
          </a:p>
          <a:p>
            <a:pPr lvl="1"/>
            <a:r>
              <a:rPr lang="zh-TW" altLang="en-US" sz="2400" u="sng" dirty="0">
                <a:latin typeface="Calibri" pitchFamily="34" charset="0"/>
                <a:ea typeface="DFKai-SB" pitchFamily="65" charset="-120"/>
                <a:cs typeface="Calibri" pitchFamily="34" charset="0"/>
              </a:rPr>
              <a:t>有了我的命令又遵守的，這人就是愛我的</a:t>
            </a:r>
            <a:r>
              <a:rPr lang="zh-TW" altLang="en-US" sz="2400" dirty="0">
                <a:latin typeface="Calibri" pitchFamily="34" charset="0"/>
                <a:ea typeface="DFKai-SB" pitchFamily="65" charset="-120"/>
                <a:cs typeface="Calibri" pitchFamily="34" charset="0"/>
              </a:rPr>
              <a:t>；愛我的必蒙我父愛他，我也要愛他，並且要向他顯現。（約翰福音</a:t>
            </a:r>
            <a:r>
              <a:rPr lang="en-US" altLang="zh-TW" sz="2400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14:21</a:t>
            </a:r>
            <a:r>
              <a:rPr lang="zh-TW" altLang="en-US" sz="2400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）</a:t>
            </a:r>
            <a:endParaRPr lang="en-US" altLang="zh-TW" sz="2400" dirty="0">
              <a:latin typeface="Calibri" pitchFamily="34" charset="0"/>
              <a:ea typeface="DFKai-SB" pitchFamily="65" charset="-12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27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609600" y="482600"/>
            <a:ext cx="8153400" cy="5689600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我</a:t>
            </a:r>
            <a:r>
              <a:rPr lang="zh-TW" altLang="en-US" sz="2400" dirty="0"/>
              <a:t>們相信，神的話語歷久而彌新。在廿一世紀的今天，對於我們基督徒的生活，有實質上的幫助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lvl="1"/>
            <a:r>
              <a:rPr lang="zh-TW" altLang="en-US" sz="2400" dirty="0">
                <a:latin typeface="Calibri" pitchFamily="34" charset="0"/>
                <a:ea typeface="DFKai-SB" pitchFamily="65" charset="-120"/>
              </a:rPr>
              <a:t>你們蒙了重生，不是由於能壞的種子，乃是由於不能壞的種子，是藉著神活潑常存的道</a:t>
            </a:r>
            <a:r>
              <a:rPr lang="zh-TW" altLang="en-US" sz="2400" dirty="0" smtClean="0">
                <a:latin typeface="Calibri" pitchFamily="34" charset="0"/>
                <a:ea typeface="DFKai-SB" pitchFamily="65" charset="-120"/>
              </a:rPr>
              <a:t>。因</a:t>
            </a:r>
            <a:r>
              <a:rPr lang="zh-TW" altLang="en-US" sz="2400" dirty="0">
                <a:latin typeface="Calibri" pitchFamily="34" charset="0"/>
                <a:ea typeface="DFKai-SB" pitchFamily="65" charset="-120"/>
              </a:rPr>
              <a:t>為凡有血氣的，盡都如草；他的美榮都像草上的花。草必枯乾，花必凋謝</a:t>
            </a:r>
            <a:r>
              <a:rPr lang="zh-TW" altLang="en-US" sz="2400" dirty="0" smtClean="0">
                <a:latin typeface="Calibri" pitchFamily="34" charset="0"/>
                <a:ea typeface="DFKai-SB" pitchFamily="65" charset="-120"/>
              </a:rPr>
              <a:t>；</a:t>
            </a:r>
            <a:r>
              <a:rPr lang="zh-TW" altLang="en-US" sz="2400" u="sng" dirty="0" smtClean="0">
                <a:latin typeface="Calibri" pitchFamily="34" charset="0"/>
                <a:ea typeface="DFKai-SB" pitchFamily="65" charset="-120"/>
              </a:rPr>
              <a:t>惟</a:t>
            </a:r>
            <a:r>
              <a:rPr lang="zh-TW" altLang="en-US" sz="2400" u="sng" dirty="0">
                <a:latin typeface="Calibri" pitchFamily="34" charset="0"/>
                <a:ea typeface="DFKai-SB" pitchFamily="65" charset="-120"/>
              </a:rPr>
              <a:t>有主的道是永存的</a:t>
            </a:r>
            <a:r>
              <a:rPr lang="zh-TW" altLang="en-US" sz="2400" dirty="0">
                <a:latin typeface="Calibri" pitchFamily="34" charset="0"/>
                <a:ea typeface="DFKai-SB" pitchFamily="65" charset="-120"/>
              </a:rPr>
              <a:t>。所傳給你們的福音就是這道</a:t>
            </a:r>
            <a:r>
              <a:rPr lang="zh-TW" altLang="en-US" sz="2400" dirty="0" smtClean="0">
                <a:latin typeface="Calibri" pitchFamily="34" charset="0"/>
                <a:ea typeface="DFKai-SB" pitchFamily="65" charset="-120"/>
              </a:rPr>
              <a:t>。</a:t>
            </a:r>
            <a:r>
              <a:rPr lang="zh-TW" altLang="en-US" sz="2400" dirty="0">
                <a:latin typeface="Calibri" pitchFamily="34" charset="0"/>
                <a:ea typeface="DFKai-SB" pitchFamily="65" charset="-120"/>
              </a:rPr>
              <a:t>（彼</a:t>
            </a:r>
            <a:r>
              <a:rPr lang="zh-TW" altLang="en-US" sz="2400" dirty="0" smtClean="0">
                <a:latin typeface="Calibri" pitchFamily="34" charset="0"/>
                <a:ea typeface="DFKai-SB" pitchFamily="65" charset="-120"/>
              </a:rPr>
              <a:t>前</a:t>
            </a:r>
            <a:r>
              <a:rPr lang="en-US" altLang="zh-TW" sz="2400" dirty="0" smtClean="0">
                <a:latin typeface="Calibri" pitchFamily="34" charset="0"/>
                <a:ea typeface="DFKai-SB" pitchFamily="65" charset="-120"/>
              </a:rPr>
              <a:t>1:23-25</a:t>
            </a:r>
            <a:r>
              <a:rPr lang="zh-TW" altLang="en-US" sz="2400" dirty="0" smtClean="0">
                <a:latin typeface="Calibri" pitchFamily="34" charset="0"/>
                <a:ea typeface="DFKai-SB" pitchFamily="65" charset="-120"/>
              </a:rPr>
              <a:t>）</a:t>
            </a:r>
            <a:endParaRPr lang="en-US" altLang="zh-TW" sz="2400" dirty="0" smtClean="0">
              <a:latin typeface="Calibri" pitchFamily="34" charset="0"/>
              <a:ea typeface="DFKai-SB" pitchFamily="65" charset="-120"/>
            </a:endParaRPr>
          </a:p>
          <a:p>
            <a:pPr lvl="1"/>
            <a:r>
              <a:rPr lang="zh-TW" altLang="en-US" sz="2400" dirty="0">
                <a:latin typeface="DFKai-SB" pitchFamily="65" charset="-120"/>
                <a:ea typeface="DFKai-SB" pitchFamily="65" charset="-120"/>
              </a:rPr>
              <a:t>神的道是活潑的，是有功效的，比一切兩刃的劍更快，甚至魂與靈，骨節與骨髓，都能刺入、剖開，連心中的思念和主意都能辨</a:t>
            </a:r>
            <a:r>
              <a:rPr lang="zh-TW" altLang="en-US" sz="2400" dirty="0" smtClean="0">
                <a:latin typeface="DFKai-SB" pitchFamily="65" charset="-120"/>
                <a:ea typeface="DFKai-SB" pitchFamily="65" charset="-120"/>
              </a:rPr>
              <a:t>明。（來</a:t>
            </a:r>
            <a:r>
              <a:rPr lang="en-US" altLang="zh-TW" sz="2400" dirty="0" smtClean="0"/>
              <a:t>4:12</a:t>
            </a:r>
            <a:r>
              <a:rPr lang="zh-TW" altLang="en-US" sz="2400" dirty="0" smtClean="0"/>
              <a:t>）</a:t>
            </a:r>
            <a:endParaRPr lang="zh-TW" altLang="en-US" sz="2400" dirty="0" smtClean="0">
              <a:latin typeface="Calibri" pitchFamily="34" charset="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82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609600" y="482600"/>
            <a:ext cx="8153400" cy="5689600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比</a:t>
            </a:r>
            <a:r>
              <a:rPr lang="zh-TW" altLang="en-US" sz="2400" dirty="0"/>
              <a:t>生活上的幫助更重要的，是神的子民的本份。我們是天父的兒女，我們的本份就是聽天父的話。可是，我們若不知道神說了什麼，又怎能聽從他的話呢？所以我們查考聖</a:t>
            </a:r>
            <a:r>
              <a:rPr lang="zh-TW" altLang="en-US" sz="2400" dirty="0" smtClean="0"/>
              <a:t>經</a:t>
            </a:r>
            <a:r>
              <a:rPr lang="zh-TW" altLang="en-US" sz="2400" dirty="0"/>
              <a:t>：</a:t>
            </a:r>
            <a:endParaRPr lang="en-US" altLang="zh-TW" sz="2400" dirty="0" smtClean="0"/>
          </a:p>
          <a:p>
            <a:pPr lvl="1"/>
            <a:r>
              <a:rPr lang="zh-TW" altLang="en-US" sz="2400" dirty="0">
                <a:latin typeface="Calibri" pitchFamily="34" charset="0"/>
                <a:ea typeface="DFKai-SB" pitchFamily="65" charset="-120"/>
                <a:cs typeface="Calibri" pitchFamily="34" charset="0"/>
              </a:rPr>
              <a:t>我照著耶和華我神所吩咐的將律例典章教訓你們，使你們在所要進去得為業的地上遵行。</a:t>
            </a:r>
            <a:r>
              <a:rPr lang="zh-TW" altLang="en-US" sz="2400" u="sng" dirty="0">
                <a:latin typeface="Calibri" pitchFamily="34" charset="0"/>
                <a:ea typeface="DFKai-SB" pitchFamily="65" charset="-120"/>
                <a:cs typeface="Calibri" pitchFamily="34" charset="0"/>
              </a:rPr>
              <a:t>所以你們要謹守遵行，這就是你們在萬民眼前的智慧、聰明</a:t>
            </a:r>
            <a:r>
              <a:rPr lang="zh-TW" altLang="en-US" sz="2400" dirty="0">
                <a:latin typeface="Calibri" pitchFamily="34" charset="0"/>
                <a:ea typeface="DFKai-SB" pitchFamily="65" charset="-120"/>
                <a:cs typeface="Calibri" pitchFamily="34" charset="0"/>
              </a:rPr>
              <a:t>。他們聽見這一切律例，必說：這大國的人真是有智慧，有聰明！（申命記</a:t>
            </a:r>
            <a:r>
              <a:rPr lang="en-US" altLang="zh-TW" sz="2400" dirty="0">
                <a:latin typeface="Calibri" pitchFamily="34" charset="0"/>
                <a:ea typeface="DFKai-SB" pitchFamily="65" charset="-120"/>
                <a:cs typeface="Calibri" pitchFamily="34" charset="0"/>
              </a:rPr>
              <a:t>4:5-6</a:t>
            </a:r>
            <a:r>
              <a:rPr lang="zh-TW" altLang="en-US" sz="2400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）</a:t>
            </a:r>
            <a:endParaRPr lang="en-US" altLang="zh-TW" sz="2400" dirty="0" smtClean="0">
              <a:latin typeface="Calibri" pitchFamily="34" charset="0"/>
              <a:ea typeface="DFKai-SB" pitchFamily="65" charset="-120"/>
              <a:cs typeface="Calibri" pitchFamily="34" charset="0"/>
            </a:endParaRPr>
          </a:p>
          <a:p>
            <a:pPr lvl="1"/>
            <a:r>
              <a:rPr lang="zh-TW" altLang="en-US" sz="2400" dirty="0">
                <a:latin typeface="DFKai-SB" pitchFamily="65" charset="-120"/>
                <a:ea typeface="DFKai-SB" pitchFamily="65" charset="-120"/>
              </a:rPr>
              <a:t>這地方的人賢於帖撒羅尼迦的人，</a:t>
            </a:r>
            <a:r>
              <a:rPr lang="zh-TW" altLang="en-US" sz="2400" u="sng" dirty="0">
                <a:latin typeface="DFKai-SB" pitchFamily="65" charset="-120"/>
                <a:ea typeface="DFKai-SB" pitchFamily="65" charset="-120"/>
              </a:rPr>
              <a:t>甘心領受這道，天天考查聖經</a:t>
            </a:r>
            <a:r>
              <a:rPr lang="zh-TW" altLang="en-US" sz="2400" dirty="0">
                <a:latin typeface="DFKai-SB" pitchFamily="65" charset="-120"/>
                <a:ea typeface="DFKai-SB" pitchFamily="65" charset="-120"/>
              </a:rPr>
              <a:t>，要曉得這道是與不</a:t>
            </a:r>
            <a:r>
              <a:rPr lang="zh-TW" altLang="en-US" sz="2400" dirty="0" smtClean="0">
                <a:latin typeface="DFKai-SB" pitchFamily="65" charset="-120"/>
                <a:ea typeface="DFKai-SB" pitchFamily="65" charset="-120"/>
              </a:rPr>
              <a:t>是。（徒</a:t>
            </a:r>
            <a:r>
              <a:rPr lang="en-US" altLang="zh-TW" sz="2400" dirty="0" smtClean="0"/>
              <a:t>17:11</a:t>
            </a:r>
            <a:r>
              <a:rPr lang="zh-TW" altLang="en-US" sz="2400" dirty="0" smtClean="0"/>
              <a:t>）</a:t>
            </a:r>
            <a:endParaRPr lang="zh-TW" altLang="en-US" sz="2400" dirty="0" smtClean="0">
              <a:latin typeface="Calibri" pitchFamily="34" charset="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290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609600" y="482600"/>
            <a:ext cx="8153400" cy="5689600"/>
          </a:xfrm>
        </p:spPr>
        <p:txBody>
          <a:bodyPr>
            <a:normAutofit/>
          </a:bodyPr>
          <a:lstStyle/>
          <a:p>
            <a:r>
              <a:rPr lang="zh-TW" altLang="en-US" sz="2400" u="sng" dirty="0">
                <a:latin typeface="Calibri" pitchFamily="34" charset="0"/>
                <a:ea typeface="DFKai-SB" pitchFamily="65" charset="-120"/>
                <a:cs typeface="Calibri" pitchFamily="34" charset="0"/>
              </a:rPr>
              <a:t>凡我所吩咐你們的，都教訓他們遵守</a:t>
            </a:r>
            <a:r>
              <a:rPr lang="zh-TW" altLang="en-US" sz="2400" dirty="0">
                <a:latin typeface="Calibri" pitchFamily="34" charset="0"/>
                <a:ea typeface="DFKai-SB" pitchFamily="65" charset="-120"/>
                <a:cs typeface="Calibri" pitchFamily="34" charset="0"/>
              </a:rPr>
              <a:t>，我就常與你們同在，直到世界的末了。（馬太福音</a:t>
            </a:r>
            <a:r>
              <a:rPr lang="en-US" altLang="zh-TW" sz="2400" dirty="0">
                <a:latin typeface="Calibri" pitchFamily="34" charset="0"/>
                <a:ea typeface="DFKai-SB" pitchFamily="65" charset="-120"/>
                <a:cs typeface="Calibri" pitchFamily="34" charset="0"/>
              </a:rPr>
              <a:t>28:20</a:t>
            </a:r>
            <a:r>
              <a:rPr lang="zh-TW" altLang="en-US" sz="2400" dirty="0">
                <a:latin typeface="Calibri" pitchFamily="34" charset="0"/>
                <a:ea typeface="DFKai-SB" pitchFamily="65" charset="-120"/>
                <a:cs typeface="Calibri" pitchFamily="34" charset="0"/>
              </a:rPr>
              <a:t>）</a:t>
            </a:r>
            <a:endParaRPr lang="en-US" altLang="zh-TW" sz="2400" dirty="0">
              <a:latin typeface="Calibri" pitchFamily="34" charset="0"/>
              <a:ea typeface="DFKai-SB" pitchFamily="65" charset="-120"/>
              <a:cs typeface="Calibri" pitchFamily="34" charset="0"/>
            </a:endParaRPr>
          </a:p>
          <a:p>
            <a:r>
              <a:rPr lang="zh-TW" altLang="en-US" sz="2400" dirty="0">
                <a:latin typeface="Calibri" pitchFamily="34" charset="0"/>
                <a:ea typeface="DFKai-SB" pitchFamily="65" charset="-120"/>
                <a:cs typeface="Calibri" pitchFamily="34" charset="0"/>
              </a:rPr>
              <a:t>於是領受他話的人就受</a:t>
            </a:r>
            <a:r>
              <a:rPr lang="zh-TW" altLang="en-US" sz="2400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了浸。</a:t>
            </a:r>
            <a:r>
              <a:rPr lang="zh-TW" altLang="en-US" sz="2400" dirty="0">
                <a:latin typeface="Calibri" pitchFamily="34" charset="0"/>
                <a:ea typeface="DFKai-SB" pitchFamily="65" charset="-120"/>
                <a:cs typeface="Calibri" pitchFamily="34" charset="0"/>
              </a:rPr>
              <a:t>那一天，門徒約添了三千人， </a:t>
            </a:r>
            <a:r>
              <a:rPr lang="zh-TW" altLang="en-US" sz="2400" u="sng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都</a:t>
            </a:r>
            <a:r>
              <a:rPr lang="zh-TW" altLang="en-US" sz="2400" u="sng" dirty="0">
                <a:latin typeface="Calibri" pitchFamily="34" charset="0"/>
                <a:ea typeface="DFKai-SB" pitchFamily="65" charset="-120"/>
                <a:cs typeface="Calibri" pitchFamily="34" charset="0"/>
              </a:rPr>
              <a:t>恆心遵守使徒的教訓</a:t>
            </a:r>
            <a:r>
              <a:rPr lang="zh-TW" altLang="en-US" sz="2400" dirty="0">
                <a:latin typeface="Calibri" pitchFamily="34" charset="0"/>
                <a:ea typeface="DFKai-SB" pitchFamily="65" charset="-120"/>
                <a:cs typeface="Calibri" pitchFamily="34" charset="0"/>
              </a:rPr>
              <a:t>，彼此交接，擘餅，祈禱</a:t>
            </a:r>
            <a:r>
              <a:rPr lang="zh-TW" altLang="en-US" sz="2400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。（使徒行傳</a:t>
            </a:r>
            <a:r>
              <a:rPr lang="en-US" altLang="zh-TW" sz="2400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 2:41-42</a:t>
            </a:r>
            <a:r>
              <a:rPr lang="zh-TW" altLang="en-US" sz="2400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15454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查經的目的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CBCWLA 2013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33400" y="1803400"/>
            <a:ext cx="8305800" cy="4368800"/>
          </a:xfrm>
        </p:spPr>
        <p:txBody>
          <a:bodyPr/>
          <a:lstStyle/>
          <a:p>
            <a:r>
              <a:rPr lang="zh-TW" altLang="en-US" dirty="0" smtClean="0"/>
              <a:t>查經的目的，是要幫助弟兄姊妹明白神的話語，並且激發他們內在的動機，去遵行神的話語。</a:t>
            </a:r>
            <a:endParaRPr lang="en-US" altLang="zh-TW" dirty="0" smtClean="0"/>
          </a:p>
          <a:p>
            <a:pPr marL="880110" lvl="1" indent="-514350">
              <a:buFont typeface="+mj-lt"/>
              <a:buAutoNum type="arabicPeriod"/>
            </a:pPr>
            <a:r>
              <a:rPr lang="zh-TW" altLang="en-US" dirty="0"/>
              <a:t>明</a:t>
            </a:r>
            <a:r>
              <a:rPr lang="zh-TW" altLang="en-US" dirty="0" smtClean="0"/>
              <a:t>白神的話語</a:t>
            </a:r>
            <a:endParaRPr lang="en-US" altLang="zh-TW" dirty="0" smtClean="0"/>
          </a:p>
          <a:p>
            <a:pPr marL="880110" lvl="1" indent="-514350">
              <a:buFont typeface="+mj-lt"/>
              <a:buAutoNum type="arabicPeriod"/>
            </a:pPr>
            <a:r>
              <a:rPr lang="zh-TW" altLang="en-US" dirty="0"/>
              <a:t>遵</a:t>
            </a:r>
            <a:r>
              <a:rPr lang="zh-TW" altLang="en-US" dirty="0" smtClean="0"/>
              <a:t>行神的話語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歷史上感人的一幕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CBCWLA 2013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u="sng" dirty="0">
                <a:latin typeface="Calibri" pitchFamily="34" charset="0"/>
                <a:ea typeface="DFKai-SB" pitchFamily="65" charset="-120"/>
                <a:cs typeface="Calibri" pitchFamily="34" charset="0"/>
              </a:rPr>
              <a:t>他們清清楚楚地念神的律法書，講明意思，使百姓明白所念的</a:t>
            </a:r>
            <a:r>
              <a:rPr lang="zh-TW" altLang="en-US" dirty="0">
                <a:latin typeface="Calibri" pitchFamily="34" charset="0"/>
                <a:ea typeface="DFKai-SB" pitchFamily="65" charset="-120"/>
                <a:cs typeface="Calibri" pitchFamily="34" charset="0"/>
              </a:rPr>
              <a:t>。 </a:t>
            </a:r>
          </a:p>
          <a:p>
            <a:r>
              <a:rPr lang="zh-TW" altLang="en-US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省</a:t>
            </a:r>
            <a:r>
              <a:rPr lang="zh-TW" altLang="en-US" dirty="0">
                <a:latin typeface="Calibri" pitchFamily="34" charset="0"/>
                <a:ea typeface="DFKai-SB" pitchFamily="65" charset="-120"/>
                <a:cs typeface="Calibri" pitchFamily="34" charset="0"/>
              </a:rPr>
              <a:t>長尼希米和作祭司的文士以斯拉，並教訓百姓的利未人，對眾民說：「今日是耶和華你們神的聖日，不要悲哀哭泣。」這是因為眾民聽見律法書上的話都哭</a:t>
            </a:r>
            <a:r>
              <a:rPr lang="zh-TW" altLang="en-US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了。又</a:t>
            </a:r>
            <a:r>
              <a:rPr lang="zh-TW" altLang="en-US" dirty="0">
                <a:latin typeface="Calibri" pitchFamily="34" charset="0"/>
                <a:ea typeface="DFKai-SB" pitchFamily="65" charset="-120"/>
                <a:cs typeface="Calibri" pitchFamily="34" charset="0"/>
              </a:rPr>
              <a:t>對他們說：「你們去吃肥美的，喝甘甜的，有不能預備的就分給他，因為今日是我們主的聖日。你們不要憂愁，因靠耶和華而得的喜樂是你們的力量</a:t>
            </a:r>
            <a:r>
              <a:rPr lang="zh-TW" altLang="en-US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。」於</a:t>
            </a:r>
            <a:r>
              <a:rPr lang="zh-TW" altLang="en-US" dirty="0">
                <a:latin typeface="Calibri" pitchFamily="34" charset="0"/>
                <a:ea typeface="DFKai-SB" pitchFamily="65" charset="-120"/>
                <a:cs typeface="Calibri" pitchFamily="34" charset="0"/>
              </a:rPr>
              <a:t>是利未人使眾民靜默，說：「今日是聖日；不要作聲，也不要憂愁</a:t>
            </a:r>
            <a:r>
              <a:rPr lang="zh-TW" altLang="en-US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。」</a:t>
            </a:r>
            <a:endParaRPr lang="en-US" altLang="zh-TW" dirty="0" smtClean="0">
              <a:latin typeface="Calibri" pitchFamily="34" charset="0"/>
              <a:ea typeface="DFKai-SB" pitchFamily="65" charset="-120"/>
              <a:cs typeface="Calibri" pitchFamily="34" charset="0"/>
            </a:endParaRPr>
          </a:p>
          <a:p>
            <a:r>
              <a:rPr lang="zh-TW" altLang="en-US" u="sng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眾</a:t>
            </a:r>
            <a:r>
              <a:rPr lang="zh-TW" altLang="en-US" u="sng" dirty="0">
                <a:latin typeface="Calibri" pitchFamily="34" charset="0"/>
                <a:ea typeface="DFKai-SB" pitchFamily="65" charset="-120"/>
                <a:cs typeface="Calibri" pitchFamily="34" charset="0"/>
              </a:rPr>
              <a:t>民都去吃喝，也分給人，大大快樂，因為他們明白所教訓他們的話</a:t>
            </a:r>
            <a:r>
              <a:rPr lang="zh-TW" altLang="en-US" dirty="0">
                <a:latin typeface="Calibri" pitchFamily="34" charset="0"/>
                <a:ea typeface="DFKai-SB" pitchFamily="65" charset="-120"/>
                <a:cs typeface="Calibri" pitchFamily="34" charset="0"/>
              </a:rPr>
              <a:t>。 </a:t>
            </a:r>
            <a:r>
              <a:rPr lang="zh-TW" altLang="en-US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（尼希米記</a:t>
            </a:r>
            <a:r>
              <a:rPr lang="en-US" altLang="zh-TW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 8:8-12</a:t>
            </a:r>
            <a:r>
              <a:rPr lang="zh-TW" altLang="en-US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）</a:t>
            </a:r>
            <a:endParaRPr lang="zh-TW" altLang="en-US" dirty="0">
              <a:latin typeface="Calibri" pitchFamily="34" charset="0"/>
              <a:ea typeface="DFKai-SB" pitchFamily="65" charset="-120"/>
              <a:cs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4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帶領查經的三個步驟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69342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solidFill>
                  <a:srgbClr val="0070C0"/>
                </a:solidFill>
              </a:rPr>
              <a:t>研讀經文</a:t>
            </a:r>
            <a:endParaRPr lang="en-US" altLang="zh-TW" b="1" dirty="0" smtClean="0">
              <a:solidFill>
                <a:srgbClr val="0070C0"/>
              </a:solidFill>
            </a:endParaRPr>
          </a:p>
          <a:p>
            <a:pPr lvl="1"/>
            <a:r>
              <a:rPr lang="zh-TW" altLang="en-US" sz="2400" dirty="0" smtClean="0"/>
              <a:t>查經的第一步是研讀經文，自己先下功夫研究並瞭解經文的意義。</a:t>
            </a:r>
            <a:endParaRPr lang="en-US" altLang="zh-TW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solidFill>
                  <a:srgbClr val="0070C0"/>
                </a:solidFill>
              </a:rPr>
              <a:t>出題目</a:t>
            </a:r>
            <a:endParaRPr lang="en-US" altLang="zh-TW" b="1" dirty="0" smtClean="0">
              <a:solidFill>
                <a:srgbClr val="0070C0"/>
              </a:solidFill>
            </a:endParaRPr>
          </a:p>
          <a:p>
            <a:pPr lvl="1"/>
            <a:r>
              <a:rPr lang="zh-TW" altLang="en-US" sz="2400" dirty="0" smtClean="0"/>
              <a:t>其次，要自己出查經的題目。出題目可以測驗自己對經文的瞭解，並使查經不至於走題</a:t>
            </a:r>
            <a:r>
              <a:rPr lang="zh-TW" altLang="en-US" sz="2400" dirty="0" smtClean="0"/>
              <a:t>。（這</a:t>
            </a:r>
            <a:r>
              <a:rPr lang="zh-TW" altLang="en-US" sz="2400" dirty="0" smtClean="0"/>
              <a:t>次的路加福音查經，</a:t>
            </a:r>
            <a:r>
              <a:rPr lang="zh-TW" altLang="en-US" sz="2400" dirty="0" smtClean="0"/>
              <a:t>已由王牧</a:t>
            </a:r>
            <a:r>
              <a:rPr lang="zh-TW" altLang="en-US" sz="2400" dirty="0" smtClean="0"/>
              <a:t>師出好題目）</a:t>
            </a:r>
            <a:endParaRPr lang="en-US" altLang="zh-TW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>
                <a:solidFill>
                  <a:srgbClr val="0070C0"/>
                </a:solidFill>
              </a:rPr>
              <a:t>帶領查</a:t>
            </a:r>
            <a:r>
              <a:rPr lang="zh-TW" altLang="en-US" b="1" dirty="0" smtClean="0">
                <a:solidFill>
                  <a:srgbClr val="0070C0"/>
                </a:solidFill>
              </a:rPr>
              <a:t>經</a:t>
            </a:r>
            <a:endParaRPr lang="en-US" altLang="zh-TW" b="1" dirty="0" smtClean="0">
              <a:solidFill>
                <a:srgbClr val="0070C0"/>
              </a:solidFill>
            </a:endParaRPr>
          </a:p>
          <a:p>
            <a:pPr lvl="1"/>
            <a:r>
              <a:rPr lang="zh-TW" altLang="en-US" sz="2400" dirty="0" smtClean="0"/>
              <a:t>帶領查經的第一目</a:t>
            </a:r>
            <a:r>
              <a:rPr lang="zh-TW" altLang="en-US" sz="2400" dirty="0"/>
              <a:t>標是</a:t>
            </a:r>
            <a:r>
              <a:rPr lang="zh-TW" altLang="en-US" sz="2400" dirty="0" smtClean="0"/>
              <a:t>「幫助大</a:t>
            </a:r>
            <a:r>
              <a:rPr lang="zh-TW" altLang="en-US" sz="2400" dirty="0"/>
              <a:t>家看</a:t>
            </a:r>
            <a:r>
              <a:rPr lang="zh-TW" altLang="en-US" sz="2400" dirty="0" smtClean="0"/>
              <a:t>出經文本身的意思」，第二目標是「幫助大家應用神的話語」。</a:t>
            </a:r>
            <a:endParaRPr lang="en-US" sz="24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CBCWLA 2013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0" y="2309645"/>
            <a:ext cx="1295400" cy="2308324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zh-TW" altLang="en-US" sz="2400" b="1" dirty="0" smtClean="0">
                <a:solidFill>
                  <a:schemeClr val="bg1"/>
                </a:solidFill>
              </a:rPr>
              <a:t>研讀</a:t>
            </a:r>
            <a:endParaRPr lang="en-US" altLang="zh-TW" sz="2400" b="1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endParaRPr lang="en-US" altLang="zh-TW" sz="2400" b="1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 startAt="2"/>
            </a:pPr>
            <a:r>
              <a:rPr lang="zh-TW" altLang="en-US" sz="2400" b="1" dirty="0" smtClean="0">
                <a:solidFill>
                  <a:schemeClr val="bg1"/>
                </a:solidFill>
              </a:rPr>
              <a:t>出題</a:t>
            </a:r>
            <a:endParaRPr lang="en-US" altLang="zh-TW" sz="2400" b="1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 startAt="2"/>
            </a:pPr>
            <a:endParaRPr lang="en-US" altLang="zh-TW" sz="2400" b="1" dirty="0" smtClean="0">
              <a:solidFill>
                <a:schemeClr val="bg1"/>
              </a:solidFill>
            </a:endParaRPr>
          </a:p>
          <a:p>
            <a:r>
              <a:rPr lang="en-US" altLang="zh-TW" sz="2400" b="1" dirty="0" smtClean="0">
                <a:solidFill>
                  <a:schemeClr val="bg1"/>
                </a:solidFill>
              </a:rPr>
              <a:t>3.  </a:t>
            </a:r>
            <a:r>
              <a:rPr lang="zh-TW" altLang="en-US" sz="2400" b="1" dirty="0" smtClean="0">
                <a:solidFill>
                  <a:schemeClr val="bg1"/>
                </a:solidFill>
              </a:rPr>
              <a:t>帶領</a:t>
            </a:r>
            <a:endParaRPr lang="en-US" altLang="zh-TW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6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2882</Words>
  <Application>Microsoft Office PowerPoint</Application>
  <PresentationFormat>On-screen Show (4:3)</PresentationFormat>
  <Paragraphs>152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Widescreen Presentation</vt:lpstr>
      <vt:lpstr>路加福音查經：前言 如何帶領查經</vt:lpstr>
      <vt:lpstr>為甚麼我們還在查經？</vt:lpstr>
      <vt:lpstr>神的子民與神的話語</vt:lpstr>
      <vt:lpstr>PowerPoint Presentation</vt:lpstr>
      <vt:lpstr>PowerPoint Presentation</vt:lpstr>
      <vt:lpstr>PowerPoint Presentation</vt:lpstr>
      <vt:lpstr>查經的目的</vt:lpstr>
      <vt:lpstr>歷史上感人的一幕</vt:lpstr>
      <vt:lpstr>帶領查經的三個步驟</vt:lpstr>
      <vt:lpstr>1. 研讀經文</vt:lpstr>
      <vt:lpstr>聖經的原文與翻譯</vt:lpstr>
      <vt:lpstr>不同的譯本</vt:lpstr>
      <vt:lpstr>譯本的選擇</vt:lpstr>
      <vt:lpstr>讀經的過程</vt:lpstr>
      <vt:lpstr>取得總體的概念</vt:lpstr>
      <vt:lpstr>2. 出查經的題目</vt:lpstr>
      <vt:lpstr>出題目的方向</vt:lpstr>
      <vt:lpstr>團契的查經</vt:lpstr>
      <vt:lpstr>3. 帶領查經</vt:lpstr>
      <vt:lpstr>查經的時候</vt:lpstr>
      <vt:lpstr>查經的不良現象</vt:lpstr>
      <vt:lpstr>PowerPoint Presentation</vt:lpstr>
      <vt:lpstr>專注 Stay on the course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2012-07-10T12:41:16Z</dcterms:created>
  <dcterms:modified xsi:type="dcterms:W3CDTF">2013-05-24T17:34:35Z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