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20"/>
  </p:notesMasterIdLst>
  <p:sldIdLst>
    <p:sldId id="256" r:id="rId2"/>
    <p:sldId id="322" r:id="rId3"/>
    <p:sldId id="307" r:id="rId4"/>
    <p:sldId id="308" r:id="rId5"/>
    <p:sldId id="309" r:id="rId6"/>
    <p:sldId id="310" r:id="rId7"/>
    <p:sldId id="319" r:id="rId8"/>
    <p:sldId id="311" r:id="rId9"/>
    <p:sldId id="312" r:id="rId10"/>
    <p:sldId id="313" r:id="rId11"/>
    <p:sldId id="315" r:id="rId12"/>
    <p:sldId id="316" r:id="rId13"/>
    <p:sldId id="320" r:id="rId14"/>
    <p:sldId id="317" r:id="rId15"/>
    <p:sldId id="321" r:id="rId16"/>
    <p:sldId id="323" r:id="rId17"/>
    <p:sldId id="324" r:id="rId18"/>
    <p:sldId id="325" r:id="rId19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87621" autoAdjust="0"/>
  </p:normalViewPr>
  <p:slideViewPr>
    <p:cSldViewPr>
      <p:cViewPr varScale="1">
        <p:scale>
          <a:sx n="64" d="100"/>
          <a:sy n="64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26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3CF5DF-2058-4191-943D-134E559BA626}" type="datetime1">
              <a:rPr lang="en-US" smtClean="0">
                <a:solidFill>
                  <a:srgbClr val="FFFFFF"/>
                </a:solidFill>
              </a:rPr>
              <a:t>5/24/2013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lang="en-US" smtClean="0">
                <a:solidFill>
                  <a:schemeClr val="tx2"/>
                </a:solidFill>
              </a:rPr>
              <a:t>2013 Warren Wang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3124200"/>
            <a:ext cx="6477000" cy="271780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  <a:latin typeface="+mn-lt"/>
                <a:ea typeface="Microsoft JhengHei" pitchFamily="34" charset="-12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Microsoft JhengHei" pitchFamily="34" charset="-120"/>
              </a:defRPr>
            </a:lvl1pPr>
            <a:lvl2pPr>
              <a:defRPr sz="2400" b="0">
                <a:latin typeface="Calibri" pitchFamily="34" charset="0"/>
                <a:ea typeface="Microsoft JhengHei" pitchFamily="34" charset="-120"/>
                <a:cs typeface="Calibri" pitchFamily="34" charset="0"/>
              </a:defRPr>
            </a:lvl2pPr>
            <a:lvl3pPr>
              <a:defRPr sz="2200" b="0">
                <a:latin typeface="Calibri" pitchFamily="34" charset="0"/>
                <a:ea typeface="DFKai-SB" pitchFamily="65" charset="-120"/>
                <a:cs typeface="Calibri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B7B1-2B50-4667-91CA-899823D2B98C}" type="datetime1">
              <a:rPr lang="en-US" smtClean="0"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2209800" cy="329184"/>
          </a:xfrm>
        </p:spPr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DF90-D74F-448A-9270-37C35C2F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5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FD96B1-990F-47B1-BDF3-AACCED957E32}" type="datetime1">
              <a:rPr lang="en-US" smtClean="0"/>
              <a:t>5/24/2013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F631F-0896-44AB-94E7-D209366B030E}" type="datetime1">
              <a:rPr lang="en-US" smtClean="0"/>
              <a:t>5/24/2013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803403"/>
            <a:ext cx="3886200" cy="435816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803401"/>
            <a:ext cx="3886200" cy="4358167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5A788475-6655-4AF3-AD6C-D9FBEA52EE79}" type="datetime1">
              <a:rPr lang="en-US" smtClean="0"/>
              <a:t>5/24/2013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7480"/>
            <a:ext cx="8153400" cy="134112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313C37CC-2E95-4005-AB47-CAE7C9D7CEFD}" type="datetime1">
              <a:rPr lang="en-US" smtClean="0"/>
              <a:t>5/24/2013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816383"/>
            <a:ext cx="3886200" cy="707136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816383"/>
            <a:ext cx="3886200" cy="707136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513DAD-F051-4F92-8ECC-C5DD99DB5C72}" type="datetime1">
              <a:rPr lang="en-US" smtClean="0"/>
              <a:t>5/24/2013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A0D78-7E9B-4372-B74D-88111909099F}" type="datetime1">
              <a:rPr lang="en-US" smtClean="0"/>
              <a:t>5/24/2013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C10A0-FDA1-41FC-A07D-6474327BF615}" type="datetime1">
              <a:rPr lang="en-US" smtClean="0"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1600200" cy="4165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400800" cy="4267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4559808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89520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extLst/>
          </a:lstStyle>
          <a:p>
            <a:fld id="{0CF2B403-91FA-40FE-B00A-BE3DBC4A2F08}" type="datetime1">
              <a:rPr lang="en-US" smtClean="0"/>
              <a:t>5/24/2013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803400"/>
            <a:ext cx="8153400" cy="432308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546B4F2D-3843-4AED-BFF8-279719322E9E}" type="datetime1">
              <a:rPr lang="en-US" smtClean="0"/>
              <a:t>5/24/2013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lang="en-US" sz="1400" smtClean="0">
                <a:solidFill>
                  <a:schemeClr val="tx2"/>
                </a:solidFill>
              </a:rPr>
              <a:t>2013 Warren Wang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460227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505947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505947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98011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362200" y="1905000"/>
            <a:ext cx="5105400" cy="1828800"/>
          </a:xfrm>
        </p:spPr>
        <p:txBody>
          <a:bodyPr>
            <a:normAutofit/>
          </a:bodyPr>
          <a:lstStyle>
            <a:extLst/>
          </a:lstStyle>
          <a:p>
            <a:r>
              <a:rPr lang="zh-TW" altLang="en-US" sz="3600" dirty="0" smtClean="0">
                <a:solidFill>
                  <a:schemeClr val="tx1"/>
                </a:solidFill>
              </a:rPr>
              <a:t>路加福音</a:t>
            </a:r>
            <a:r>
              <a:rPr lang="en-US" altLang="zh-TW" sz="3600" dirty="0" smtClean="0">
                <a:solidFill>
                  <a:schemeClr val="tx1"/>
                </a:solidFill>
              </a:rPr>
              <a:t> #1</a:t>
            </a:r>
            <a:r>
              <a:rPr lang="zh-TW" altLang="en-US" sz="3600" dirty="0" smtClean="0">
                <a:solidFill>
                  <a:schemeClr val="tx1"/>
                </a:solidFill>
              </a:rPr>
              <a:t>：</a:t>
            </a:r>
            <a:r>
              <a:rPr lang="en-US" altLang="zh-TW" sz="3600" dirty="0" smtClean="0">
                <a:solidFill>
                  <a:schemeClr val="tx1"/>
                </a:solidFill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zh-TW" altLang="en-US" sz="3600" dirty="0" smtClean="0">
                <a:solidFill>
                  <a:schemeClr val="tx1"/>
                </a:solidFill>
              </a:rPr>
              <a:t>路加福音綜覽</a:t>
            </a:r>
            <a:r>
              <a:rPr lang="zh-TW" altLang="en-US" sz="3600" dirty="0">
                <a:solidFill>
                  <a:schemeClr val="tx1"/>
                </a:solidFill>
              </a:rPr>
              <a:t>，</a:t>
            </a:r>
            <a:r>
              <a:rPr lang="zh-TW" altLang="en-US" sz="3600" dirty="0" smtClean="0">
                <a:solidFill>
                  <a:schemeClr val="tx1"/>
                </a:solidFill>
              </a:rPr>
              <a:t>路</a:t>
            </a:r>
            <a:r>
              <a:rPr lang="en-US" altLang="zh-TW" sz="3600" smtClean="0">
                <a:solidFill>
                  <a:schemeClr val="tx1"/>
                </a:solidFill>
              </a:rPr>
              <a:t>1:1-7</a:t>
            </a:r>
            <a:r>
              <a:rPr lang="en-US" altLang="zh-TW" sz="3600" dirty="0" smtClean="0">
                <a:solidFill>
                  <a:schemeClr val="tx1"/>
                </a:solidFill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sz="2000" dirty="0" smtClean="0"/>
              <a:t>CBCWLA, by Pastor Warren Wang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61722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2013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162800" cy="4495800"/>
          </a:xfrm>
        </p:spPr>
        <p:txBody>
          <a:bodyPr/>
          <a:lstStyle/>
          <a:p>
            <a:pPr marL="182880" lvl="1"/>
            <a:r>
              <a:rPr lang="zh-TW" altLang="en-US" sz="3200" dirty="0" smtClean="0">
                <a:ea typeface="DFKai-SB" pitchFamily="65" charset="-120"/>
              </a:rPr>
              <a:t>他</a:t>
            </a:r>
            <a:r>
              <a:rPr lang="zh-TW" altLang="en-US" sz="3200" dirty="0">
                <a:ea typeface="DFKai-SB" pitchFamily="65" charset="-120"/>
              </a:rPr>
              <a:t>在主面前將要為大，淡酒濃酒都不喝，從母腹裡就</a:t>
            </a:r>
            <a:r>
              <a:rPr lang="zh-TW" altLang="en-US" sz="3200" u="sng" dirty="0">
                <a:ea typeface="DFKai-SB" pitchFamily="65" charset="-120"/>
              </a:rPr>
              <a:t>被聖靈充滿了</a:t>
            </a:r>
            <a:r>
              <a:rPr lang="zh-TW" altLang="en-US" sz="3200" dirty="0" smtClean="0">
                <a:ea typeface="DFKai-SB" pitchFamily="65" charset="-120"/>
              </a:rPr>
              <a:t>。（路</a:t>
            </a:r>
            <a:r>
              <a:rPr lang="en-US" altLang="zh-TW" sz="3200" dirty="0" smtClean="0">
                <a:ea typeface="DFKai-SB" pitchFamily="65" charset="-120"/>
              </a:rPr>
              <a:t>1:15</a:t>
            </a:r>
            <a:r>
              <a:rPr lang="zh-TW" altLang="en-US" sz="3200" dirty="0" smtClean="0">
                <a:ea typeface="DFKai-SB" pitchFamily="65" charset="-120"/>
              </a:rPr>
              <a:t>）</a:t>
            </a:r>
            <a:endParaRPr lang="en-US" altLang="zh-TW" sz="3200" dirty="0" smtClean="0">
              <a:ea typeface="DFKai-SB" pitchFamily="65" charset="-120"/>
            </a:endParaRPr>
          </a:p>
          <a:p>
            <a:pPr marL="182880" lvl="1"/>
            <a:r>
              <a:rPr lang="zh-TW" altLang="en-US" sz="3200" dirty="0">
                <a:ea typeface="DFKai-SB" pitchFamily="65" charset="-120"/>
              </a:rPr>
              <a:t>天使回答說：「</a:t>
            </a:r>
            <a:r>
              <a:rPr lang="zh-TW" altLang="en-US" sz="3200" u="sng" dirty="0">
                <a:ea typeface="DFKai-SB" pitchFamily="65" charset="-120"/>
              </a:rPr>
              <a:t>聖靈要臨到你身上</a:t>
            </a:r>
            <a:r>
              <a:rPr lang="zh-TW" altLang="en-US" sz="3200" dirty="0">
                <a:ea typeface="DFKai-SB" pitchFamily="65" charset="-120"/>
              </a:rPr>
              <a:t>，至高者的能力要蔭庇你，因此所要生的聖者必稱為神的兒</a:t>
            </a:r>
            <a:r>
              <a:rPr lang="zh-TW" altLang="en-US" sz="3200" dirty="0" smtClean="0">
                <a:ea typeface="DFKai-SB" pitchFamily="65" charset="-120"/>
              </a:rPr>
              <a:t>子。」（路</a:t>
            </a:r>
            <a:r>
              <a:rPr lang="en-US" altLang="zh-TW" sz="3200" dirty="0" smtClean="0">
                <a:ea typeface="DFKai-SB" pitchFamily="65" charset="-120"/>
              </a:rPr>
              <a:t>1:35</a:t>
            </a:r>
            <a:r>
              <a:rPr lang="zh-TW" altLang="en-US" sz="3200" dirty="0" smtClean="0">
                <a:ea typeface="DFKai-SB" pitchFamily="65" charset="-120"/>
              </a:rPr>
              <a:t>）</a:t>
            </a:r>
            <a:endParaRPr lang="en-US" sz="3200" dirty="0">
              <a:ea typeface="DFKai-SB" pitchFamily="65" charset="-12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9456" y="7620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  <a:latin typeface="+mn-ea"/>
              </a:rPr>
              <a:t>特色之</a:t>
            </a:r>
            <a:r>
              <a:rPr lang="zh-TW" altLang="en-US" sz="3200" b="1" dirty="0">
                <a:solidFill>
                  <a:srgbClr val="0070C0"/>
                </a:solidFill>
                <a:latin typeface="+mn-ea"/>
              </a:rPr>
              <a:t>四</a:t>
            </a:r>
            <a:r>
              <a:rPr lang="zh-TW" altLang="en-US" sz="3200" b="1" dirty="0" smtClean="0">
                <a:solidFill>
                  <a:srgbClr val="0070C0"/>
                </a:solidFill>
                <a:latin typeface="+mn-ea"/>
              </a:rPr>
              <a:t>：強調聖靈的作為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12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162800" cy="4572000"/>
          </a:xfrm>
        </p:spPr>
        <p:txBody>
          <a:bodyPr>
            <a:normAutofit/>
          </a:bodyPr>
          <a:lstStyle/>
          <a:p>
            <a:pPr marL="182880" lvl="1">
              <a:buClr>
                <a:srgbClr val="C00000"/>
              </a:buClr>
            </a:pPr>
            <a:r>
              <a:rPr lang="zh-TW" altLang="en-US" sz="3200" dirty="0" smtClean="0">
                <a:ea typeface="DFKai-SB" pitchFamily="65" charset="-120"/>
              </a:rPr>
              <a:t>耶穌的名聲越發傳楊出去</a:t>
            </a:r>
            <a:r>
              <a:rPr lang="en-US" altLang="zh-TW" sz="3200" dirty="0" smtClean="0">
                <a:ea typeface="DFKai-SB" pitchFamily="65" charset="-120"/>
              </a:rPr>
              <a:t>…</a:t>
            </a:r>
            <a:r>
              <a:rPr lang="zh-TW" altLang="en-US" sz="3200" dirty="0" smtClean="0">
                <a:ea typeface="DFKai-SB" pitchFamily="65" charset="-120"/>
              </a:rPr>
              <a:t>耶穌卻退到曠野去禱告。（路</a:t>
            </a:r>
            <a:r>
              <a:rPr lang="en-US" altLang="zh-TW" sz="3200" dirty="0" smtClean="0">
                <a:ea typeface="DFKai-SB" pitchFamily="65" charset="-120"/>
              </a:rPr>
              <a:t>5:15-16</a:t>
            </a:r>
            <a:r>
              <a:rPr lang="zh-TW" altLang="en-US" sz="3200" dirty="0" smtClean="0"/>
              <a:t>）</a:t>
            </a:r>
            <a:endParaRPr lang="en-US" altLang="zh-TW" sz="3200" dirty="0" smtClean="0"/>
          </a:p>
          <a:p>
            <a:r>
              <a:rPr lang="zh-TW" altLang="en-US" b="0" dirty="0">
                <a:latin typeface="Calibri" pitchFamily="34" charset="0"/>
              </a:rPr>
              <a:t>耶</a:t>
            </a:r>
            <a:r>
              <a:rPr lang="zh-TW" altLang="en-US" b="0" dirty="0" smtClean="0">
                <a:latin typeface="Calibri" pitchFamily="34" charset="0"/>
              </a:rPr>
              <a:t>穌自己禱告的時候，門徒也同他在那裏。（路</a:t>
            </a:r>
            <a:r>
              <a:rPr lang="en-US" altLang="zh-TW" b="0" dirty="0" smtClean="0">
                <a:latin typeface="Calibri" pitchFamily="34" charset="0"/>
              </a:rPr>
              <a:t>9:18</a:t>
            </a:r>
            <a:r>
              <a:rPr lang="zh-TW" altLang="en-US" b="0" dirty="0" smtClean="0">
                <a:latin typeface="Calibri" pitchFamily="34" charset="0"/>
              </a:rPr>
              <a:t>）</a:t>
            </a:r>
            <a:endParaRPr lang="en-US" altLang="zh-TW" b="0" dirty="0" smtClean="0">
              <a:latin typeface="Calibri" pitchFamily="34" charset="0"/>
            </a:endParaRPr>
          </a:p>
          <a:p>
            <a:r>
              <a:rPr lang="zh-TW" altLang="en-US" b="0" dirty="0">
                <a:latin typeface="Calibri" pitchFamily="34" charset="0"/>
              </a:rPr>
              <a:t>耶</a:t>
            </a:r>
            <a:r>
              <a:rPr lang="zh-TW" altLang="en-US" b="0" dirty="0" smtClean="0">
                <a:latin typeface="Calibri" pitchFamily="34" charset="0"/>
              </a:rPr>
              <a:t>穌帶著彼得、約翰、雅各上山去禱告。（路</a:t>
            </a:r>
            <a:r>
              <a:rPr lang="en-US" altLang="zh-TW" b="0" dirty="0" smtClean="0">
                <a:latin typeface="Calibri" pitchFamily="34" charset="0"/>
              </a:rPr>
              <a:t>9:28</a:t>
            </a:r>
            <a:r>
              <a:rPr lang="zh-TW" altLang="en-US" b="0" dirty="0" smtClean="0">
                <a:latin typeface="Calibri" pitchFamily="34" charset="0"/>
              </a:rPr>
              <a:t>）</a:t>
            </a:r>
            <a:endParaRPr lang="en-US" altLang="zh-TW" b="0" dirty="0" smtClean="0">
              <a:latin typeface="Calibri" pitchFamily="34" charset="0"/>
            </a:endParaRPr>
          </a:p>
          <a:p>
            <a:r>
              <a:rPr lang="zh-TW" altLang="en-US" b="0" dirty="0">
                <a:latin typeface="Calibri" pitchFamily="34" charset="0"/>
              </a:rPr>
              <a:t>耶</a:t>
            </a:r>
            <a:r>
              <a:rPr lang="zh-TW" altLang="en-US" b="0" dirty="0" smtClean="0">
                <a:latin typeface="Calibri" pitchFamily="34" charset="0"/>
              </a:rPr>
              <a:t>穌在一個地方禱告，禱告完了，有個門徒對他說：求主教導我們禱告！（路</a:t>
            </a:r>
            <a:r>
              <a:rPr lang="en-US" altLang="zh-TW" b="0" dirty="0" smtClean="0">
                <a:latin typeface="Calibri" pitchFamily="34" charset="0"/>
              </a:rPr>
              <a:t>11:1</a:t>
            </a:r>
            <a:r>
              <a:rPr lang="zh-TW" altLang="en-US" b="0" dirty="0" smtClean="0">
                <a:latin typeface="Calibri" pitchFamily="34" charset="0"/>
              </a:rPr>
              <a:t>）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9456" y="7620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  <a:latin typeface="+mn-ea"/>
              </a:rPr>
              <a:t>特色之五：強調禱告的重要性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13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788670" lvl="1" indent="-514350">
              <a:buFont typeface="+mj-lt"/>
              <a:buAutoNum type="arabicParenR"/>
            </a:pPr>
            <a:r>
              <a:rPr lang="zh-TW" altLang="en-US" sz="2800" u="sng" dirty="0"/>
              <a:t>路 </a:t>
            </a:r>
            <a:r>
              <a:rPr lang="en-US" altLang="zh-TW" sz="2800" u="sng" dirty="0"/>
              <a:t>19:10</a:t>
            </a:r>
            <a:r>
              <a:rPr lang="zh-TW" altLang="en-US" sz="2800" dirty="0"/>
              <a:t>：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人子來，為要尋找、拯救失喪的人</a:t>
            </a:r>
            <a:r>
              <a:rPr lang="zh-TW" altLang="en-US" sz="2800" dirty="0"/>
              <a:t>。</a:t>
            </a:r>
            <a:r>
              <a:rPr lang="en-US" sz="2800" dirty="0"/>
              <a:t>For the Son of Man came to seek and to save the lost. (</a:t>
            </a:r>
            <a:r>
              <a:rPr lang="en-US" sz="2800" i="1" dirty="0"/>
              <a:t>NIV)</a:t>
            </a:r>
            <a:endParaRPr lang="en-US" altLang="zh-TW" sz="2800" i="1" dirty="0"/>
          </a:p>
          <a:p>
            <a:pPr marL="788670" lvl="1" indent="-514350">
              <a:buFont typeface="+mj-lt"/>
              <a:buAutoNum type="arabicParenR"/>
            </a:pPr>
            <a:r>
              <a:rPr lang="zh-TW" altLang="en-US" sz="2800" u="sng" dirty="0"/>
              <a:t>路 </a:t>
            </a:r>
            <a:r>
              <a:rPr lang="en-US" altLang="zh-TW" sz="2800" u="sng" dirty="0"/>
              <a:t>9:23</a:t>
            </a:r>
            <a:r>
              <a:rPr lang="zh-TW" altLang="en-US" sz="2800" dirty="0"/>
              <a:t>：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耶穌又對眾人說，若有人要跟從我，就當捨己，天天背起他的十字架，來跟從我</a:t>
            </a:r>
            <a:r>
              <a:rPr lang="zh-TW" altLang="en-US" sz="2800" dirty="0"/>
              <a:t>。    </a:t>
            </a:r>
            <a:r>
              <a:rPr lang="en-US" sz="2800"/>
              <a:t>Then he said to them all: “Whoever wants to be my disciple must deny themselves and take up their cross daily and follow me.” </a:t>
            </a:r>
            <a:r>
              <a:rPr lang="en-US" sz="2800" i="1"/>
              <a:t>(NIV)</a:t>
            </a:r>
            <a:endParaRPr lang="en-US" sz="28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 smtClean="0">
                <a:solidFill>
                  <a:srgbClr val="0070C0"/>
                </a:solidFill>
                <a:latin typeface="+mn-ea"/>
              </a:rPr>
              <a:t>4. </a:t>
            </a:r>
            <a:r>
              <a:rPr lang="zh-TW" altLang="en-US" sz="3600" b="1" dirty="0" smtClean="0">
                <a:solidFill>
                  <a:srgbClr val="0070C0"/>
                </a:solidFill>
                <a:latin typeface="+mn-ea"/>
              </a:rPr>
              <a:t>路加福音的金句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2221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435" y="152400"/>
            <a:ext cx="8153400" cy="11887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CBCWLA </a:t>
            </a:r>
            <a:r>
              <a:rPr lang="en-US" altLang="zh-TW" sz="2800" dirty="0" smtClean="0"/>
              <a:t>logo </a:t>
            </a:r>
            <a:r>
              <a:rPr lang="zh-TW" altLang="en-US" sz="2800" dirty="0" smtClean="0"/>
              <a:t>教會標誌與路加福音的金句之間的關係：兩</a:t>
            </a:r>
            <a:r>
              <a:rPr lang="zh-TW" altLang="en-US" sz="2800" dirty="0"/>
              <a:t>個十字架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930999"/>
            <a:ext cx="2895599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0070C0"/>
                </a:solidFill>
                <a:latin typeface="Microsoft JhengHei" pitchFamily="34" charset="-120"/>
                <a:ea typeface="Microsoft JhengHei" pitchFamily="34" charset="-120"/>
              </a:rPr>
              <a:t>主耶穌的大十字架</a:t>
            </a:r>
            <a:r>
              <a:rPr lang="en-US" altLang="zh-TW" sz="2400" b="1" dirty="0" smtClean="0">
                <a:solidFill>
                  <a:srgbClr val="0070C0"/>
                </a:solidFill>
                <a:latin typeface="SimHei" pitchFamily="49" charset="-122"/>
                <a:ea typeface="SimHei" pitchFamily="49" charset="-122"/>
              </a:rPr>
              <a:t>:</a:t>
            </a:r>
            <a:r>
              <a:rPr lang="zh-TW" altLang="en-US" sz="2400" dirty="0" smtClean="0"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2400" dirty="0">
                <a:latin typeface="DFKai-SB" pitchFamily="65" charset="-120"/>
                <a:ea typeface="DFKai-SB" pitchFamily="65" charset="-120"/>
              </a:rPr>
              <a:t>子來，為要尋找、拯救失喪的人</a:t>
            </a:r>
            <a:r>
              <a:rPr lang="zh-TW" altLang="en-US" sz="2400" dirty="0" smtClean="0"/>
              <a:t>。（路</a:t>
            </a:r>
            <a:r>
              <a:rPr lang="en-US" altLang="zh-TW" sz="2400" dirty="0" smtClean="0"/>
              <a:t>19:10</a:t>
            </a:r>
            <a:r>
              <a:rPr lang="zh-TW" altLang="en-US" sz="2400" dirty="0" smtClean="0"/>
              <a:t>）</a:t>
            </a:r>
            <a:endParaRPr lang="en-US" altLang="zh-TW" sz="2400" dirty="0" smtClean="0"/>
          </a:p>
          <a:p>
            <a:endParaRPr lang="en-US" altLang="zh-TW" sz="2400" dirty="0" smtClean="0">
              <a:latin typeface="Microsoft JhengHei" pitchFamily="34" charset="-120"/>
              <a:ea typeface="Microsoft JhengHei" pitchFamily="34" charset="-120"/>
            </a:endParaRPr>
          </a:p>
          <a:p>
            <a:r>
              <a:rPr lang="zh-TW" altLang="en-US" sz="2400" dirty="0" smtClean="0">
                <a:latin typeface="Microsoft JhengHei" pitchFamily="34" charset="-120"/>
                <a:ea typeface="Microsoft JhengHei" pitchFamily="34" charset="-120"/>
              </a:rPr>
              <a:t>主耶穌為了拯救失喪的罪人而被釘死在十字架上。</a:t>
            </a:r>
            <a:endParaRPr lang="en-US" altLang="zh-TW" sz="2400" dirty="0" smtClean="0">
              <a:latin typeface="Microsoft JhengHei" pitchFamily="34" charset="-120"/>
              <a:ea typeface="Microsoft JhengHei" pitchFamily="34" charset="-120"/>
            </a:endParaRPr>
          </a:p>
          <a:p>
            <a:endParaRPr lang="en-US" sz="2000" b="1" dirty="0">
              <a:solidFill>
                <a:srgbClr val="0070C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0" name="L-Shape 9"/>
          <p:cNvSpPr/>
          <p:nvPr/>
        </p:nvSpPr>
        <p:spPr>
          <a:xfrm rot="16200000">
            <a:off x="4090290" y="3162074"/>
            <a:ext cx="697771" cy="543800"/>
          </a:xfrm>
          <a:prstGeom prst="corner">
            <a:avLst>
              <a:gd name="adj1" fmla="val 8089"/>
              <a:gd name="adj2" fmla="val 835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631304" y="2658507"/>
            <a:ext cx="29792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</a:rPr>
              <a:t>我的小十字架：</a:t>
            </a:r>
            <a:r>
              <a:rPr lang="zh-TW" altLang="en-US" sz="2400" dirty="0">
                <a:latin typeface="DFKai-SB" pitchFamily="65" charset="-120"/>
                <a:ea typeface="DFKai-SB" pitchFamily="65" charset="-120"/>
              </a:rPr>
              <a:t>耶穌又對眾人說，若有人要跟從我，就當捨己，天天背起他的十字架，來跟從我</a:t>
            </a:r>
            <a:r>
              <a:rPr lang="zh-TW" altLang="en-US" sz="2400" dirty="0" smtClean="0"/>
              <a:t>。（路</a:t>
            </a:r>
            <a:r>
              <a:rPr lang="en-US" altLang="zh-TW" sz="2400" dirty="0" smtClean="0"/>
              <a:t>9:23</a:t>
            </a:r>
            <a:r>
              <a:rPr lang="zh-TW" altLang="en-US" sz="2400" dirty="0" smtClean="0"/>
              <a:t>）</a:t>
            </a:r>
            <a:endParaRPr lang="en-US" altLang="zh-TW" sz="2400" dirty="0" smtClean="0"/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zh-TW" altLang="en-US" sz="2400" dirty="0" smtClean="0">
                <a:latin typeface="Microsoft JhengHei" pitchFamily="34" charset="-120"/>
                <a:ea typeface="Microsoft JhengHei" pitchFamily="34" charset="-120"/>
              </a:rPr>
              <a:t>我願作耶穌的門徒，甘願捨己，天天背起十字架來跟從主。</a:t>
            </a:r>
            <a:endParaRPr lang="en-US" sz="2400" dirty="0"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4" name="L-Shape 13"/>
          <p:cNvSpPr/>
          <p:nvPr/>
        </p:nvSpPr>
        <p:spPr>
          <a:xfrm rot="10800000">
            <a:off x="3581400" y="3429000"/>
            <a:ext cx="659901" cy="1095103"/>
          </a:xfrm>
          <a:prstGeom prst="corner">
            <a:avLst>
              <a:gd name="adj1" fmla="val 29864"/>
              <a:gd name="adj2" fmla="val 2815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-Shape 14"/>
          <p:cNvSpPr/>
          <p:nvPr/>
        </p:nvSpPr>
        <p:spPr>
          <a:xfrm>
            <a:off x="4241301" y="2646199"/>
            <a:ext cx="939551" cy="782801"/>
          </a:xfrm>
          <a:prstGeom prst="corner">
            <a:avLst>
              <a:gd name="adj1" fmla="val 8089"/>
              <a:gd name="adj2" fmla="val 8358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-Shape 15"/>
          <p:cNvSpPr/>
          <p:nvPr/>
        </p:nvSpPr>
        <p:spPr>
          <a:xfrm rot="5400000">
            <a:off x="4567099" y="3848907"/>
            <a:ext cx="788731" cy="566658"/>
          </a:xfrm>
          <a:prstGeom prst="corner">
            <a:avLst>
              <a:gd name="adj1" fmla="val 16082"/>
              <a:gd name="adj2" fmla="val 1437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733800" y="4724400"/>
            <a:ext cx="1599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CBCWLA logo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5945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788670" lvl="1" indent="-514350">
              <a:buFont typeface="+mj-lt"/>
              <a:buAutoNum type="arabicParenR"/>
            </a:pPr>
            <a:r>
              <a:rPr lang="zh-TW" altLang="en-US" sz="2800" dirty="0" smtClean="0"/>
              <a:t>耶穌的起源，</a:t>
            </a:r>
            <a:r>
              <a:rPr lang="en-US" altLang="zh-TW" sz="2800" dirty="0" smtClean="0"/>
              <a:t>1-3</a:t>
            </a:r>
            <a:r>
              <a:rPr lang="zh-TW" altLang="en-US" sz="2800" dirty="0" smtClean="0"/>
              <a:t>章</a:t>
            </a:r>
            <a:endParaRPr lang="en-US" altLang="zh-TW" sz="2800" dirty="0" smtClean="0"/>
          </a:p>
          <a:p>
            <a:pPr marL="788670" lvl="1" indent="-514350">
              <a:buFont typeface="+mj-lt"/>
              <a:buAutoNum type="arabicParenR"/>
            </a:pPr>
            <a:r>
              <a:rPr lang="zh-TW" altLang="en-US" sz="2800" dirty="0"/>
              <a:t>耶</a:t>
            </a:r>
            <a:r>
              <a:rPr lang="zh-TW" altLang="en-US" sz="2800" dirty="0" smtClean="0"/>
              <a:t>穌的事工：在加利利，</a:t>
            </a:r>
            <a:r>
              <a:rPr lang="en-US" altLang="zh-TW" sz="2800" dirty="0" smtClean="0"/>
              <a:t>4:1-9:50</a:t>
            </a:r>
          </a:p>
          <a:p>
            <a:pPr marL="788670" lvl="1" indent="-514350">
              <a:buFont typeface="+mj-lt"/>
              <a:buAutoNum type="arabicParenR"/>
            </a:pPr>
            <a:r>
              <a:rPr lang="zh-TW" altLang="en-US" sz="2800" dirty="0"/>
              <a:t>耶</a:t>
            </a:r>
            <a:r>
              <a:rPr lang="zh-TW" altLang="en-US" sz="2800" dirty="0" smtClean="0"/>
              <a:t>穌的事工：在去耶路撒冷的路上，</a:t>
            </a:r>
            <a:r>
              <a:rPr lang="en-US" altLang="zh-TW" sz="2800" dirty="0" smtClean="0"/>
              <a:t>9:51-19:27</a:t>
            </a:r>
          </a:p>
          <a:p>
            <a:pPr marL="788670" lvl="1" indent="-514350">
              <a:buFont typeface="+mj-lt"/>
              <a:buAutoNum type="arabicParenR"/>
            </a:pPr>
            <a:r>
              <a:rPr lang="zh-TW" altLang="en-US" sz="2800" dirty="0"/>
              <a:t>耶</a:t>
            </a:r>
            <a:r>
              <a:rPr lang="zh-TW" altLang="en-US" sz="2800" dirty="0" smtClean="0"/>
              <a:t>穌的事工：在耶路撒冷，</a:t>
            </a:r>
            <a:r>
              <a:rPr lang="en-US" altLang="zh-TW" sz="2800" dirty="0" smtClean="0"/>
              <a:t>19:28-24:53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6858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 smtClean="0">
                <a:solidFill>
                  <a:srgbClr val="0070C0"/>
                </a:solidFill>
                <a:latin typeface="+mn-ea"/>
              </a:rPr>
              <a:t>4. </a:t>
            </a:r>
            <a:r>
              <a:rPr lang="zh-TW" altLang="en-US" sz="3600" b="1" dirty="0" smtClean="0">
                <a:solidFill>
                  <a:srgbClr val="0070C0"/>
                </a:solidFill>
                <a:latin typeface="+mn-ea"/>
              </a:rPr>
              <a:t>路加福音的分段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7131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討論題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u="sng" dirty="0" smtClean="0"/>
              <a:t>作者路加</a:t>
            </a:r>
            <a:r>
              <a:rPr lang="zh-TW" altLang="en-US" dirty="0" smtClean="0"/>
              <a:t>：請說出路加的兩個特點。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u="sng" dirty="0"/>
              <a:t>收</a:t>
            </a:r>
            <a:r>
              <a:rPr lang="zh-TW" altLang="en-US" u="sng" dirty="0" smtClean="0"/>
              <a:t>信人</a:t>
            </a:r>
            <a:r>
              <a:rPr lang="zh-TW" altLang="en-US" dirty="0" smtClean="0"/>
              <a:t>：路加福音的收信人是誰？除了路加福音之外，</a:t>
            </a:r>
            <a:r>
              <a:rPr lang="zh-TW" altLang="en-US" dirty="0"/>
              <a:t>此人</a:t>
            </a:r>
            <a:r>
              <a:rPr lang="zh-TW" altLang="en-US" dirty="0" smtClean="0"/>
              <a:t>的名字又在哪裡出現？（徒</a:t>
            </a:r>
            <a:r>
              <a:rPr lang="en-US" altLang="zh-TW" dirty="0" smtClean="0"/>
              <a:t>1:1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u="sng" dirty="0"/>
              <a:t>主題</a:t>
            </a:r>
            <a:r>
              <a:rPr lang="zh-TW" altLang="en-US" dirty="0" smtClean="0"/>
              <a:t>：路加福音的主題是甚麼？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u="sng" dirty="0" smtClean="0"/>
              <a:t>金句</a:t>
            </a:r>
            <a:r>
              <a:rPr lang="zh-TW" altLang="en-US" dirty="0" smtClean="0"/>
              <a:t>：路加福音的金句是甚麼？這兩節經文與本會的標誌有何關係？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u="sng" dirty="0"/>
              <a:t>分段</a:t>
            </a:r>
            <a:r>
              <a:rPr lang="zh-TW" altLang="en-US" dirty="0" smtClean="0"/>
              <a:t>：路加福音可分為四段。第一段是</a:t>
            </a:r>
            <a:r>
              <a:rPr lang="en-US" altLang="zh-TW" dirty="0" smtClean="0"/>
              <a:t>1-3</a:t>
            </a:r>
            <a:r>
              <a:rPr lang="zh-TW" altLang="en-US" dirty="0" smtClean="0"/>
              <a:t>章，這一段的主題是甚麼？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7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討論題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803400"/>
            <a:ext cx="8153400" cy="4597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zh-TW" altLang="en-US" u="sng" dirty="0" smtClean="0"/>
              <a:t>分</a:t>
            </a:r>
            <a:r>
              <a:rPr lang="zh-TW" altLang="en-US" u="sng" dirty="0"/>
              <a:t>段</a:t>
            </a:r>
            <a:r>
              <a:rPr lang="zh-TW" altLang="en-US" dirty="0" smtClean="0"/>
              <a:t>：路加福音的第二段是</a:t>
            </a:r>
            <a:r>
              <a:rPr lang="en-US" altLang="zh-TW" dirty="0" smtClean="0"/>
              <a:t> 4:1-9:50</a:t>
            </a:r>
            <a:r>
              <a:rPr lang="zh-TW" altLang="en-US" dirty="0" smtClean="0"/>
              <a:t>，這一段的主題是甚麼？請在地圖上找出</a:t>
            </a:r>
            <a:r>
              <a:rPr lang="zh-TW" altLang="en-US" u="sng" dirty="0" smtClean="0"/>
              <a:t>加利利</a:t>
            </a:r>
            <a:r>
              <a:rPr lang="zh-TW" altLang="en-US" dirty="0" smtClean="0"/>
              <a:t>這個地方。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zh-TW" altLang="en-US" u="sng" dirty="0"/>
              <a:t>分段</a:t>
            </a:r>
            <a:r>
              <a:rPr lang="zh-TW" altLang="en-US" dirty="0" smtClean="0"/>
              <a:t>：讀路</a:t>
            </a:r>
            <a:r>
              <a:rPr lang="en-US" altLang="zh-TW" dirty="0" smtClean="0"/>
              <a:t>9:51</a:t>
            </a:r>
            <a:r>
              <a:rPr lang="zh-TW" altLang="en-US" dirty="0" smtClean="0"/>
              <a:t>。從這裡開始，耶穌有何行動？路加福音的第三段是</a:t>
            </a:r>
            <a:r>
              <a:rPr lang="en-US" altLang="zh-TW" dirty="0" smtClean="0"/>
              <a:t>9:51-19:27</a:t>
            </a:r>
            <a:r>
              <a:rPr lang="zh-TW" altLang="en-US" dirty="0" smtClean="0"/>
              <a:t>。這一段的主題是甚麼？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zh-TW" altLang="en-US" u="sng" dirty="0"/>
              <a:t>分段</a:t>
            </a:r>
            <a:r>
              <a:rPr lang="zh-TW" altLang="en-US" dirty="0" smtClean="0"/>
              <a:t>：讀路</a:t>
            </a:r>
            <a:r>
              <a:rPr lang="en-US" altLang="zh-TW" dirty="0" smtClean="0"/>
              <a:t>19:28</a:t>
            </a:r>
            <a:r>
              <a:rPr lang="zh-TW" altLang="en-US" dirty="0" smtClean="0"/>
              <a:t>。耶穌走到了哪一座城市的邊緣，即將進入？從這裡開始，這座城市就是故事的中心。請從地圖上找到這座城市。路加福音的第四段是</a:t>
            </a:r>
            <a:r>
              <a:rPr lang="en-US" altLang="zh-TW" dirty="0" smtClean="0"/>
              <a:t>19:28-24:53</a:t>
            </a:r>
            <a:r>
              <a:rPr lang="zh-TW" altLang="en-US" dirty="0" smtClean="0"/>
              <a:t>。這一段的主題是甚麼？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 startAt="6"/>
            </a:pPr>
            <a:endParaRPr lang="en-US" altLang="zh-TW" dirty="0" smtClean="0"/>
          </a:p>
          <a:p>
            <a:pPr marL="514350" indent="-514350">
              <a:buFont typeface="+mj-lt"/>
              <a:buAutoNum type="arabicPeriod" startAt="6"/>
            </a:pPr>
            <a:endParaRPr lang="en-US" altLang="zh-TW" dirty="0" smtClean="0"/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0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討論題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zh-TW" altLang="en-US" u="sng" dirty="0" smtClean="0"/>
              <a:t>特色</a:t>
            </a:r>
            <a:r>
              <a:rPr lang="zh-TW" altLang="en-US" dirty="0" smtClean="0"/>
              <a:t>：讀路 </a:t>
            </a:r>
            <a:r>
              <a:rPr lang="en-US" altLang="zh-TW" dirty="0" smtClean="0"/>
              <a:t>2:10</a:t>
            </a:r>
            <a:r>
              <a:rPr lang="zh-TW" altLang="en-US" dirty="0" smtClean="0"/>
              <a:t>。路加福音的特色之一，強調福音乃是大喜的信息，人的生命，將因耶穌的來到而變得喜樂。你若已經信主了，請分享耶穌對你有何影響？你是否變得更為喜樂？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zh-TW" altLang="en-US" u="sng" dirty="0"/>
              <a:t>特色</a:t>
            </a:r>
            <a:r>
              <a:rPr lang="zh-TW" altLang="en-US" dirty="0" smtClean="0"/>
              <a:t>：讀路</a:t>
            </a:r>
            <a:r>
              <a:rPr lang="en-US" altLang="zh-TW" dirty="0" smtClean="0"/>
              <a:t> 2:10-11, 30-32</a:t>
            </a:r>
            <a:r>
              <a:rPr lang="zh-TW" altLang="en-US" dirty="0" smtClean="0"/>
              <a:t>。路加福音的另一個特色，強調救恩乃是為所有的世人而預備的。請分享：為何世人都需要救恩？如何才能得到這份救恩？</a:t>
            </a:r>
            <a:endParaRPr lang="en-US" altLang="zh-TW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7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討論題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1"/>
            </a:pPr>
            <a:r>
              <a:rPr lang="zh-TW" altLang="en-US" u="sng" dirty="0">
                <a:latin typeface="Arial" pitchFamily="34" charset="0"/>
                <a:cs typeface="Arial" pitchFamily="34" charset="0"/>
              </a:rPr>
              <a:t>查經</a:t>
            </a:r>
            <a:r>
              <a:rPr lang="zh-TW" altLang="en-US" dirty="0">
                <a:latin typeface="Arial" pitchFamily="34" charset="0"/>
                <a:cs typeface="Arial" pitchFamily="34" charset="0"/>
              </a:rPr>
              <a:t>：讀路</a:t>
            </a:r>
            <a:r>
              <a:rPr lang="en-US" altLang="zh-TW" dirty="0">
                <a:latin typeface="Arial" pitchFamily="34" charset="0"/>
                <a:cs typeface="Arial" pitchFamily="34" charset="0"/>
              </a:rPr>
              <a:t>1:1-7</a:t>
            </a:r>
            <a:r>
              <a:rPr lang="zh-TW" altLang="en-US" dirty="0" smtClean="0">
                <a:latin typeface="Arial" pitchFamily="34" charset="0"/>
                <a:cs typeface="Arial" pitchFamily="34" charset="0"/>
              </a:rPr>
              <a:t>。有一對夫婦，他們是很虔誠的人，被稱為</a:t>
            </a:r>
            <a:r>
              <a:rPr lang="en-US" altLang="zh-TW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zh-TW" altLang="en-US" dirty="0" smtClean="0">
                <a:latin typeface="Arial" pitchFamily="34" charset="0"/>
                <a:cs typeface="Arial" pitchFamily="34" charset="0"/>
              </a:rPr>
              <a:t>義人</a:t>
            </a:r>
            <a:r>
              <a:rPr lang="en-US" altLang="zh-TW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zh-TW" altLang="en-US" dirty="0" smtClean="0">
                <a:latin typeface="Arial" pitchFamily="34" charset="0"/>
                <a:cs typeface="Arial" pitchFamily="34" charset="0"/>
              </a:rPr>
              <a:t>。他們的名字是甚麼？他們的生活中有何遺憾？從人眼光來看，他們還有沒有機會來彌補這個遺憾？</a:t>
            </a:r>
            <a:endParaRPr lang="en-US" altLang="zh-TW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 startAt="11"/>
            </a:pPr>
            <a:r>
              <a:rPr lang="zh-TW" altLang="en-US" u="sng" dirty="0">
                <a:latin typeface="Arial" pitchFamily="34" charset="0"/>
                <a:cs typeface="Arial" pitchFamily="34" charset="0"/>
              </a:rPr>
              <a:t>分享</a:t>
            </a:r>
            <a:r>
              <a:rPr lang="zh-TW" altLang="en-US" dirty="0" smtClean="0">
                <a:latin typeface="Arial" pitchFamily="34" charset="0"/>
                <a:cs typeface="Arial" pitchFamily="34" charset="0"/>
              </a:rPr>
              <a:t>：你是否相信，人的遺憾可以在主裡得著彌補？請分享你的經驗。</a:t>
            </a:r>
            <a:endParaRPr lang="en-US" altLang="zh-TW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 startAt="11"/>
            </a:pPr>
            <a:r>
              <a:rPr lang="zh-TW" altLang="en-US" u="sng" dirty="0">
                <a:latin typeface="Arial" pitchFamily="34" charset="0"/>
                <a:cs typeface="Arial" pitchFamily="34" charset="0"/>
              </a:rPr>
              <a:t>複習</a:t>
            </a:r>
            <a:r>
              <a:rPr lang="zh-TW" altLang="en-US" dirty="0" smtClean="0">
                <a:latin typeface="Arial" pitchFamily="34" charset="0"/>
                <a:cs typeface="Arial" pitchFamily="34" charset="0"/>
              </a:rPr>
              <a:t>：路加福音的作者是誰？主題是甚麼？共有幾章？可分為哪幾段？</a:t>
            </a:r>
            <a:endParaRPr lang="en-US" altLang="zh-TW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 startAt="11"/>
            </a:pPr>
            <a:r>
              <a:rPr lang="zh-TW" altLang="en-US" u="sng" dirty="0">
                <a:latin typeface="Arial" pitchFamily="34" charset="0"/>
                <a:cs typeface="Arial" pitchFamily="34" charset="0"/>
              </a:rPr>
              <a:t>複習</a:t>
            </a:r>
            <a:r>
              <a:rPr lang="zh-TW" altLang="en-US" dirty="0" smtClean="0">
                <a:latin typeface="Arial" pitchFamily="34" charset="0"/>
                <a:cs typeface="Arial" pitchFamily="34" charset="0"/>
              </a:rPr>
              <a:t>：同聲將路加福音的兩節金句讀一遍。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0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查經</a:t>
            </a:r>
            <a:r>
              <a:rPr lang="zh-TW" altLang="en-US" smtClean="0"/>
              <a:t>者的</a:t>
            </a:r>
            <a:r>
              <a:rPr lang="zh-TW" altLang="en-US"/>
              <a:t>信念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聖經都是神所默示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的，</a:t>
            </a:r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於教訓、督責、使人歸正、教導人學義都是有益的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，叫</a:t>
            </a:r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屬神的人得以完全，預備行各樣的善事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。　 （提摩太後書</a:t>
            </a:r>
            <a:r>
              <a:rPr lang="en-US" altLang="zh-TW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3:16-17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）</a:t>
            </a:r>
            <a:endParaRPr lang="en-US" sz="3200" dirty="0">
              <a:latin typeface="Arial" pitchFamily="34" charset="0"/>
              <a:ea typeface="DFKai-SB" pitchFamily="65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路加福音</a:t>
            </a:r>
            <a:r>
              <a:rPr lang="en-US" altLang="zh-TW" dirty="0" smtClean="0"/>
              <a:t> </a:t>
            </a:r>
            <a:r>
              <a:rPr lang="en-US" altLang="zh-TW" sz="2800" dirty="0" smtClean="0"/>
              <a:t>The Gospel according to Luke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Calibri" pitchFamily="34" charset="0"/>
                <a:ea typeface="+mn-ea"/>
              </a:rPr>
              <a:t>主題</a:t>
            </a:r>
            <a:r>
              <a:rPr lang="en-US" altLang="zh-TW" dirty="0" smtClean="0">
                <a:latin typeface="Calibri" pitchFamily="34" charset="0"/>
                <a:ea typeface="+mn-ea"/>
              </a:rPr>
              <a:t> </a:t>
            </a:r>
            <a:r>
              <a:rPr lang="en-US" altLang="zh-TW" sz="2800" dirty="0" smtClean="0">
                <a:latin typeface="Calibri" pitchFamily="34" charset="0"/>
                <a:ea typeface="+mn-ea"/>
              </a:rPr>
              <a:t>Theme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Calibri" pitchFamily="34" charset="0"/>
                <a:ea typeface="+mn-ea"/>
              </a:rPr>
              <a:t>作</a:t>
            </a:r>
            <a:r>
              <a:rPr lang="zh-TW" altLang="en-US" dirty="0" smtClean="0">
                <a:latin typeface="Calibri" pitchFamily="34" charset="0"/>
                <a:ea typeface="+mn-ea"/>
              </a:rPr>
              <a:t>者 </a:t>
            </a:r>
            <a:r>
              <a:rPr lang="en-US" altLang="zh-TW" sz="2800" dirty="0" smtClean="0">
                <a:latin typeface="Calibri" pitchFamily="34" charset="0"/>
                <a:ea typeface="+mn-ea"/>
              </a:rPr>
              <a:t>Author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Calibri" pitchFamily="34" charset="0"/>
                <a:ea typeface="+mn-ea"/>
              </a:rPr>
              <a:t>特</a:t>
            </a:r>
            <a:r>
              <a:rPr lang="zh-TW" altLang="en-US" dirty="0" smtClean="0">
                <a:latin typeface="Calibri" pitchFamily="34" charset="0"/>
                <a:ea typeface="+mn-ea"/>
              </a:rPr>
              <a:t>色 </a:t>
            </a:r>
            <a:r>
              <a:rPr lang="en-US" altLang="zh-TW" sz="2800" dirty="0" smtClean="0">
                <a:latin typeface="Calibri" pitchFamily="34" charset="0"/>
                <a:ea typeface="+mn-ea"/>
              </a:rPr>
              <a:t>Characteristics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Calibri" pitchFamily="34" charset="0"/>
                <a:ea typeface="+mn-ea"/>
              </a:rPr>
              <a:t>金</a:t>
            </a:r>
            <a:r>
              <a:rPr lang="zh-TW" altLang="en-US" dirty="0" smtClean="0">
                <a:latin typeface="Calibri" pitchFamily="34" charset="0"/>
                <a:ea typeface="+mn-ea"/>
              </a:rPr>
              <a:t>句 </a:t>
            </a:r>
            <a:r>
              <a:rPr lang="en-US" altLang="zh-TW" sz="2800" dirty="0" smtClean="0">
                <a:latin typeface="Calibri" pitchFamily="34" charset="0"/>
                <a:ea typeface="+mn-ea"/>
              </a:rPr>
              <a:t>Key Verses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Calibri" pitchFamily="34" charset="0"/>
                <a:ea typeface="+mn-ea"/>
              </a:rPr>
              <a:t>分</a:t>
            </a:r>
            <a:r>
              <a:rPr lang="zh-TW" altLang="en-US" dirty="0" smtClean="0">
                <a:latin typeface="Calibri" pitchFamily="34" charset="0"/>
                <a:ea typeface="+mn-ea"/>
              </a:rPr>
              <a:t>段 </a:t>
            </a:r>
            <a:r>
              <a:rPr lang="en-US" altLang="zh-TW" sz="2800" dirty="0" smtClean="0">
                <a:latin typeface="Calibri" pitchFamily="34" charset="0"/>
                <a:ea typeface="+mn-ea"/>
              </a:rPr>
              <a:t>Main Sections</a:t>
            </a:r>
            <a:endParaRPr lang="en-US" sz="2800" dirty="0">
              <a:latin typeface="Calibri" pitchFamily="34" charset="0"/>
              <a:ea typeface="+mn-e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2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zh-TW" altLang="en-US" dirty="0">
                <a:solidFill>
                  <a:srgbClr val="0070C0"/>
                </a:solidFill>
                <a:latin typeface="+mn-ea"/>
                <a:ea typeface="+mn-ea"/>
              </a:rPr>
              <a:t>主</a:t>
            </a:r>
            <a:r>
              <a:rPr lang="zh-TW" altLang="en-US" dirty="0" smtClean="0">
                <a:solidFill>
                  <a:srgbClr val="0070C0"/>
                </a:solidFill>
                <a:latin typeface="+mn-ea"/>
                <a:ea typeface="+mn-ea"/>
              </a:rPr>
              <a:t>題：「耶穌基督是世人的救主」</a:t>
            </a:r>
            <a:endParaRPr lang="en-US" altLang="zh-TW" dirty="0" smtClean="0">
              <a:solidFill>
                <a:srgbClr val="0070C0"/>
              </a:solidFill>
              <a:latin typeface="+mn-ea"/>
              <a:ea typeface="+mn-ea"/>
            </a:endParaRPr>
          </a:p>
          <a:p>
            <a:pPr lvl="1"/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報給你們大喜的信息，是關乎萬民的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；因今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天在大衛的城裡，為你們生了救主，就是主基督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。（路</a:t>
            </a:r>
            <a:r>
              <a:rPr lang="en-US" altLang="zh-TW" sz="3200" dirty="0" smtClean="0"/>
              <a:t>2:10-11</a:t>
            </a:r>
            <a:r>
              <a:rPr lang="zh-TW" altLang="en-US" sz="3200" dirty="0" smtClean="0"/>
              <a:t>）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 smtClean="0">
                <a:solidFill>
                  <a:srgbClr val="0070C0"/>
                </a:solidFill>
                <a:latin typeface="+mn-ea"/>
              </a:rPr>
              <a:t>1. </a:t>
            </a:r>
            <a:r>
              <a:rPr lang="zh-TW" altLang="en-US" sz="3600" b="1" dirty="0" smtClean="0">
                <a:solidFill>
                  <a:srgbClr val="0070C0"/>
                </a:solidFill>
                <a:latin typeface="+mn-ea"/>
              </a:rPr>
              <a:t>路加福音的主題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0196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zh-TW" altLang="en-US" dirty="0" smtClean="0">
                <a:solidFill>
                  <a:srgbClr val="0070C0"/>
                </a:solidFill>
                <a:latin typeface="+mn-ea"/>
                <a:ea typeface="+mn-ea"/>
              </a:rPr>
              <a:t>作者：</a:t>
            </a:r>
            <a:r>
              <a:rPr lang="zh-TW" altLang="en-US" sz="3200" b="1" dirty="0" smtClean="0">
                <a:solidFill>
                  <a:srgbClr val="0070C0"/>
                </a:solidFill>
                <a:latin typeface="+mn-ea"/>
                <a:ea typeface="+mn-ea"/>
              </a:rPr>
              <a:t>路加（一個外邦人）</a:t>
            </a:r>
            <a:endParaRPr lang="en-US" altLang="zh-TW" sz="3200" b="1" dirty="0" smtClean="0">
              <a:solidFill>
                <a:srgbClr val="0070C0"/>
              </a:solidFill>
              <a:latin typeface="+mn-ea"/>
              <a:ea typeface="+mn-ea"/>
            </a:endParaRPr>
          </a:p>
          <a:p>
            <a:pPr lvl="1"/>
            <a:r>
              <a:rPr lang="zh-TW" altLang="en-US" sz="3200" dirty="0" smtClean="0">
                <a:latin typeface="+mn-lt"/>
                <a:ea typeface="DFKai-SB" pitchFamily="65" charset="-120"/>
              </a:rPr>
              <a:t>所親愛的醫生</a:t>
            </a:r>
            <a:r>
              <a:rPr lang="zh-TW" altLang="en-US" sz="3200" u="sng" dirty="0" smtClean="0">
                <a:latin typeface="+mn-lt"/>
                <a:ea typeface="DFKai-SB" pitchFamily="65" charset="-120"/>
              </a:rPr>
              <a:t>路加</a:t>
            </a:r>
            <a:r>
              <a:rPr lang="zh-TW" altLang="en-US" sz="3200" dirty="0" smtClean="0">
                <a:latin typeface="+mn-lt"/>
                <a:ea typeface="DFKai-SB" pitchFamily="65" charset="-120"/>
              </a:rPr>
              <a:t>，和</a:t>
            </a:r>
            <a:r>
              <a:rPr lang="zh-TW" altLang="en-US" sz="3200" u="sng" dirty="0" smtClean="0">
                <a:latin typeface="+mn-lt"/>
                <a:ea typeface="DFKai-SB" pitchFamily="65" charset="-120"/>
              </a:rPr>
              <a:t>底馬</a:t>
            </a:r>
            <a:r>
              <a:rPr lang="zh-TW" altLang="en-US" sz="3200" dirty="0" smtClean="0">
                <a:latin typeface="+mn-lt"/>
                <a:ea typeface="DFKai-SB" pitchFamily="65" charset="-120"/>
              </a:rPr>
              <a:t>問你們安。（歌羅西書</a:t>
            </a:r>
            <a:r>
              <a:rPr lang="en-US" altLang="zh-TW" sz="3200" dirty="0" smtClean="0">
                <a:latin typeface="+mn-lt"/>
                <a:ea typeface="DFKai-SB" pitchFamily="65" charset="-120"/>
              </a:rPr>
              <a:t>4:14</a:t>
            </a:r>
            <a:r>
              <a:rPr lang="zh-TW" altLang="en-US" sz="3200" dirty="0" smtClean="0">
                <a:latin typeface="+mn-lt"/>
              </a:rPr>
              <a:t>）</a:t>
            </a:r>
            <a:endParaRPr lang="en-US" altLang="zh-TW" sz="3200" dirty="0" smtClean="0">
              <a:latin typeface="+mn-lt"/>
            </a:endParaRPr>
          </a:p>
          <a:p>
            <a:pPr lvl="1"/>
            <a:r>
              <a:rPr lang="zh-TW" altLang="en-US" sz="3200" dirty="0" smtClean="0">
                <a:latin typeface="+mn-lt"/>
                <a:ea typeface="DFKai-SB" pitchFamily="65" charset="-120"/>
              </a:rPr>
              <a:t>（眾人都離開我）</a:t>
            </a:r>
            <a:r>
              <a:rPr lang="en-US" altLang="zh-TW" sz="3200" dirty="0" smtClean="0">
                <a:latin typeface="+mn-lt"/>
                <a:ea typeface="DFKai-SB" pitchFamily="65" charset="-120"/>
              </a:rPr>
              <a:t>…</a:t>
            </a:r>
            <a:r>
              <a:rPr lang="zh-TW" altLang="en-US" sz="3200" dirty="0" smtClean="0">
                <a:latin typeface="+mn-lt"/>
                <a:ea typeface="DFKai-SB" pitchFamily="65" charset="-120"/>
              </a:rPr>
              <a:t>獨有</a:t>
            </a:r>
            <a:r>
              <a:rPr lang="zh-TW" altLang="en-US" sz="3200" u="sng" dirty="0" smtClean="0">
                <a:latin typeface="+mn-lt"/>
                <a:ea typeface="DFKai-SB" pitchFamily="65" charset="-120"/>
              </a:rPr>
              <a:t>路加</a:t>
            </a:r>
            <a:r>
              <a:rPr lang="zh-TW" altLang="en-US" sz="3200" dirty="0" smtClean="0">
                <a:latin typeface="+mn-lt"/>
                <a:ea typeface="DFKai-SB" pitchFamily="65" charset="-120"/>
              </a:rPr>
              <a:t>在我這裡。（提摩太後書</a:t>
            </a:r>
            <a:r>
              <a:rPr lang="en-US" altLang="zh-TW" sz="3200" dirty="0" smtClean="0">
                <a:latin typeface="+mn-lt"/>
                <a:ea typeface="DFKai-SB" pitchFamily="65" charset="-120"/>
              </a:rPr>
              <a:t> 4:11</a:t>
            </a:r>
            <a:r>
              <a:rPr lang="zh-TW" altLang="en-US" sz="3200" dirty="0" smtClean="0">
                <a:latin typeface="+mn-lt"/>
                <a:ea typeface="DFKai-SB" pitchFamily="65" charset="-120"/>
              </a:rPr>
              <a:t>）</a:t>
            </a:r>
            <a:endParaRPr lang="en-US" sz="3200" dirty="0">
              <a:latin typeface="+mn-lt"/>
              <a:ea typeface="DFKai-SB" pitchFamily="65" charset="-12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 smtClean="0">
                <a:solidFill>
                  <a:srgbClr val="0070C0"/>
                </a:solidFill>
                <a:latin typeface="+mn-ea"/>
              </a:rPr>
              <a:t>2. </a:t>
            </a:r>
            <a:r>
              <a:rPr lang="zh-TW" altLang="en-US" sz="3600" b="1" dirty="0" smtClean="0">
                <a:solidFill>
                  <a:srgbClr val="0070C0"/>
                </a:solidFill>
                <a:latin typeface="+mn-ea"/>
              </a:rPr>
              <a:t>路加福音的作者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0724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zh-TW" altLang="en-US" dirty="0" smtClean="0">
                <a:solidFill>
                  <a:srgbClr val="0070C0"/>
                </a:solidFill>
                <a:latin typeface="+mn-ea"/>
                <a:ea typeface="+mn-ea"/>
              </a:rPr>
              <a:t>特色</a:t>
            </a:r>
            <a:endParaRPr lang="en-US" altLang="zh-TW" sz="2800" dirty="0" smtClean="0">
              <a:solidFill>
                <a:srgbClr val="0070C0"/>
              </a:solidFill>
              <a:latin typeface="Calibri" pitchFamily="34" charset="0"/>
            </a:endParaRPr>
          </a:p>
          <a:p>
            <a:pPr marL="788670" lvl="1" indent="-514350">
              <a:buFont typeface="+mj-lt"/>
              <a:buAutoNum type="arabicParenR"/>
            </a:pPr>
            <a:r>
              <a:rPr lang="zh-TW" altLang="en-US" sz="3200" b="1" dirty="0"/>
              <a:t>福音乃是大喜的信息</a:t>
            </a:r>
            <a:endParaRPr lang="en-US" altLang="zh-TW" sz="3200" b="1" dirty="0"/>
          </a:p>
          <a:p>
            <a:pPr marL="788670" lvl="1" indent="-514350">
              <a:buFont typeface="+mj-lt"/>
              <a:buAutoNum type="arabicParenR"/>
            </a:pPr>
            <a:r>
              <a:rPr lang="zh-TW" altLang="en-US" sz="3200" b="1" dirty="0" smtClean="0"/>
              <a:t>救恩乃是為所有世人所預備的</a:t>
            </a:r>
            <a:endParaRPr lang="en-US" altLang="zh-TW" sz="3200" b="1" dirty="0" smtClean="0"/>
          </a:p>
          <a:p>
            <a:pPr marL="788670" lvl="1" indent="-514350">
              <a:buFont typeface="+mj-lt"/>
              <a:buAutoNum type="arabicParenR"/>
            </a:pPr>
            <a:r>
              <a:rPr lang="zh-TW" altLang="en-US" sz="3200" b="1" dirty="0" smtClean="0"/>
              <a:t>人子耶穌</a:t>
            </a:r>
            <a:endParaRPr lang="en-US" altLang="zh-TW" sz="3200" b="1" dirty="0"/>
          </a:p>
          <a:p>
            <a:pPr marL="788670" lvl="1" indent="-514350">
              <a:buFont typeface="+mj-lt"/>
              <a:buAutoNum type="arabicParenR"/>
            </a:pPr>
            <a:r>
              <a:rPr lang="zh-TW" altLang="en-US" sz="3200" b="1" dirty="0" smtClean="0"/>
              <a:t>聖</a:t>
            </a:r>
            <a:r>
              <a:rPr lang="zh-TW" altLang="en-US" sz="3200" b="1" dirty="0"/>
              <a:t>靈</a:t>
            </a:r>
            <a:r>
              <a:rPr lang="zh-TW" altLang="en-US" sz="3200" b="1" dirty="0" smtClean="0"/>
              <a:t>的作為</a:t>
            </a:r>
            <a:endParaRPr lang="en-US" altLang="zh-TW" sz="3200" b="1" dirty="0" smtClean="0"/>
          </a:p>
          <a:p>
            <a:pPr marL="788670" lvl="1" indent="-514350">
              <a:buFont typeface="+mj-lt"/>
              <a:buAutoNum type="arabicParenR"/>
            </a:pPr>
            <a:r>
              <a:rPr lang="zh-TW" altLang="en-US" sz="3200" b="1" dirty="0" smtClean="0"/>
              <a:t>禱告的重要性</a:t>
            </a:r>
            <a:endParaRPr lang="en-US" altLang="zh-TW" sz="32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solidFill>
                  <a:srgbClr val="0070C0"/>
                </a:solidFill>
                <a:latin typeface="+mn-ea"/>
              </a:rPr>
              <a:t>3</a:t>
            </a:r>
            <a:r>
              <a:rPr lang="en-US" altLang="zh-TW" sz="3600" b="1" dirty="0" smtClean="0">
                <a:solidFill>
                  <a:srgbClr val="0070C0"/>
                </a:solidFill>
                <a:latin typeface="+mn-ea"/>
              </a:rPr>
              <a:t>. </a:t>
            </a:r>
            <a:r>
              <a:rPr lang="zh-TW" altLang="en-US" sz="3600" b="1" dirty="0" smtClean="0">
                <a:solidFill>
                  <a:srgbClr val="0070C0"/>
                </a:solidFill>
                <a:latin typeface="+mn-ea"/>
              </a:rPr>
              <a:t>路加福音的特色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233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162800" cy="4495800"/>
          </a:xfrm>
        </p:spPr>
        <p:txBody>
          <a:bodyPr>
            <a:normAutofit/>
          </a:bodyPr>
          <a:lstStyle/>
          <a:p>
            <a:pPr marL="182880" lvl="1"/>
            <a:r>
              <a:rPr lang="zh-TW" altLang="en-US" sz="3200" dirty="0" smtClean="0">
                <a:ea typeface="DFKai-SB" pitchFamily="65" charset="-120"/>
              </a:rPr>
              <a:t>你</a:t>
            </a:r>
            <a:r>
              <a:rPr lang="zh-TW" altLang="en-US" sz="3200" dirty="0">
                <a:ea typeface="DFKai-SB" pitchFamily="65" charset="-120"/>
              </a:rPr>
              <a:t>必歡喜快樂；有許多人因他出世，也必喜樂</a:t>
            </a:r>
            <a:r>
              <a:rPr lang="zh-TW" altLang="en-US" sz="3200" dirty="0" smtClean="0">
                <a:ea typeface="DFKai-SB" pitchFamily="65" charset="-120"/>
              </a:rPr>
              <a:t>。（路</a:t>
            </a:r>
            <a:r>
              <a:rPr lang="en-US" altLang="zh-TW" sz="3200" dirty="0" smtClean="0">
                <a:ea typeface="DFKai-SB" pitchFamily="65" charset="-120"/>
              </a:rPr>
              <a:t>1:14</a:t>
            </a:r>
            <a:r>
              <a:rPr lang="zh-TW" altLang="en-US" sz="3200" dirty="0" smtClean="0">
                <a:ea typeface="DFKai-SB" pitchFamily="65" charset="-120"/>
              </a:rPr>
              <a:t>）</a:t>
            </a:r>
            <a:endParaRPr lang="en-US" altLang="zh-TW" sz="3200" dirty="0" smtClean="0">
              <a:ea typeface="DFKai-SB" pitchFamily="65" charset="-120"/>
            </a:endParaRPr>
          </a:p>
          <a:p>
            <a:pPr marL="182880" lvl="1"/>
            <a:r>
              <a:rPr lang="zh-TW" altLang="en-US" sz="3200" dirty="0">
                <a:ea typeface="DFKai-SB" pitchFamily="65" charset="-120"/>
              </a:rPr>
              <a:t>馬利亞說：我心尊主為</a:t>
            </a:r>
            <a:r>
              <a:rPr lang="zh-TW" altLang="en-US" sz="3200" dirty="0" smtClean="0">
                <a:ea typeface="DFKai-SB" pitchFamily="65" charset="-120"/>
              </a:rPr>
              <a:t>大，我</a:t>
            </a:r>
            <a:r>
              <a:rPr lang="zh-TW" altLang="en-US" sz="3200" dirty="0">
                <a:ea typeface="DFKai-SB" pitchFamily="65" charset="-120"/>
              </a:rPr>
              <a:t>靈以神我的救主為</a:t>
            </a:r>
            <a:r>
              <a:rPr lang="zh-TW" altLang="en-US" sz="3200" dirty="0" smtClean="0">
                <a:ea typeface="DFKai-SB" pitchFamily="65" charset="-120"/>
              </a:rPr>
              <a:t>樂。（路</a:t>
            </a:r>
            <a:r>
              <a:rPr lang="en-US" altLang="zh-TW" sz="3200" dirty="0" smtClean="0">
                <a:ea typeface="DFKai-SB" pitchFamily="65" charset="-120"/>
              </a:rPr>
              <a:t>1:46-47</a:t>
            </a:r>
            <a:r>
              <a:rPr lang="zh-TW" altLang="en-US" sz="3200" dirty="0" smtClean="0">
                <a:ea typeface="DFKai-SB" pitchFamily="65" charset="-120"/>
              </a:rPr>
              <a:t>）</a:t>
            </a:r>
            <a:endParaRPr lang="en-US" altLang="zh-TW" sz="3200" dirty="0" smtClean="0">
              <a:ea typeface="DFKai-SB" pitchFamily="65" charset="-120"/>
            </a:endParaRPr>
          </a:p>
          <a:p>
            <a:pPr marL="182880" lvl="1"/>
            <a:r>
              <a:rPr lang="zh-TW" altLang="en-US" sz="3200" dirty="0" smtClean="0">
                <a:ea typeface="DFKai-SB" pitchFamily="65" charset="-120"/>
              </a:rPr>
              <a:t>我</a:t>
            </a:r>
            <a:r>
              <a:rPr lang="zh-TW" altLang="en-US" sz="3200" dirty="0">
                <a:ea typeface="DFKai-SB" pitchFamily="65" charset="-120"/>
              </a:rPr>
              <a:t>報給你們</a:t>
            </a:r>
            <a:r>
              <a:rPr lang="zh-TW" altLang="en-US" sz="3200" u="sng" dirty="0">
                <a:ea typeface="DFKai-SB" pitchFamily="65" charset="-120"/>
              </a:rPr>
              <a:t>大喜的信息</a:t>
            </a:r>
            <a:r>
              <a:rPr lang="zh-TW" altLang="en-US" sz="3200" dirty="0">
                <a:ea typeface="DFKai-SB" pitchFamily="65" charset="-120"/>
              </a:rPr>
              <a:t>，是關乎萬民的；因今天在大衛的城裡，為你們生了救主，就是主基督。（路</a:t>
            </a:r>
            <a:r>
              <a:rPr lang="en-US" altLang="zh-TW" sz="3200" dirty="0">
                <a:ea typeface="DFKai-SB" pitchFamily="65" charset="-120"/>
              </a:rPr>
              <a:t>2:10-11</a:t>
            </a:r>
            <a:r>
              <a:rPr lang="zh-TW" altLang="en-US" sz="3200" dirty="0" smtClean="0"/>
              <a:t>）</a:t>
            </a:r>
            <a:endParaRPr lang="en-US" altLang="zh-TW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9456" y="7620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  <a:latin typeface="+mn-ea"/>
              </a:rPr>
              <a:t>特色之一：強調福</a:t>
            </a:r>
            <a:r>
              <a:rPr lang="zh-TW" altLang="en-US" sz="3200" b="1" dirty="0">
                <a:solidFill>
                  <a:srgbClr val="0070C0"/>
                </a:solidFill>
                <a:latin typeface="+mn-ea"/>
              </a:rPr>
              <a:t>音乃是大喜的信</a:t>
            </a:r>
            <a:r>
              <a:rPr lang="zh-TW" altLang="en-US" sz="3200" b="1" dirty="0" smtClean="0">
                <a:solidFill>
                  <a:srgbClr val="0070C0"/>
                </a:solidFill>
                <a:latin typeface="+mn-ea"/>
              </a:rPr>
              <a:t>息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54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162800" cy="4572000"/>
          </a:xfrm>
        </p:spPr>
        <p:txBody>
          <a:bodyPr>
            <a:normAutofit/>
          </a:bodyPr>
          <a:lstStyle/>
          <a:p>
            <a:pPr marL="182880" lvl="1"/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報給你們大喜的信息，</a:t>
            </a:r>
            <a:r>
              <a:rPr lang="zh-TW" altLang="en-US" sz="2800" u="sng" dirty="0">
                <a:latin typeface="DFKai-SB" pitchFamily="65" charset="-120"/>
                <a:ea typeface="DFKai-SB" pitchFamily="65" charset="-120"/>
              </a:rPr>
              <a:t>是關乎萬民的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；因今天在大衛的城裡，為你們生了救主，就是主基督。（路</a:t>
            </a:r>
            <a:r>
              <a:rPr lang="en-US" altLang="zh-TW" sz="2800" dirty="0"/>
              <a:t>2:10-11</a:t>
            </a:r>
            <a:r>
              <a:rPr lang="zh-TW" altLang="en-US" sz="2800" dirty="0" smtClean="0"/>
              <a:t>）</a:t>
            </a:r>
            <a:endParaRPr lang="en-US" altLang="zh-TW" sz="2800" dirty="0" smtClean="0"/>
          </a:p>
          <a:p>
            <a:r>
              <a:rPr lang="zh-TW" altLang="en-US" b="0" dirty="0">
                <a:latin typeface="DFKai-SB" pitchFamily="65" charset="-120"/>
                <a:ea typeface="DFKai-SB" pitchFamily="65" charset="-120"/>
              </a:rPr>
              <a:t>因為我的眼睛已經看見你的救恩</a:t>
            </a:r>
            <a:r>
              <a:rPr lang="zh-TW" altLang="en-US" b="0" dirty="0" smtClean="0">
                <a:latin typeface="DFKai-SB" pitchFamily="65" charset="-120"/>
                <a:ea typeface="DFKai-SB" pitchFamily="65" charset="-120"/>
              </a:rPr>
              <a:t>，就</a:t>
            </a:r>
            <a:r>
              <a:rPr lang="zh-TW" altLang="en-US" b="0" dirty="0">
                <a:latin typeface="DFKai-SB" pitchFamily="65" charset="-120"/>
                <a:ea typeface="DFKai-SB" pitchFamily="65" charset="-120"/>
              </a:rPr>
              <a:t>是</a:t>
            </a:r>
            <a:r>
              <a:rPr lang="zh-TW" altLang="en-US" b="0" u="sng" dirty="0">
                <a:latin typeface="DFKai-SB" pitchFamily="65" charset="-120"/>
                <a:ea typeface="DFKai-SB" pitchFamily="65" charset="-120"/>
              </a:rPr>
              <a:t>你在萬民面前所預備的</a:t>
            </a:r>
            <a:r>
              <a:rPr lang="zh-TW" altLang="en-US" b="0" dirty="0" smtClean="0">
                <a:latin typeface="DFKai-SB" pitchFamily="65" charset="-120"/>
                <a:ea typeface="DFKai-SB" pitchFamily="65" charset="-120"/>
              </a:rPr>
              <a:t>：是</a:t>
            </a:r>
            <a:r>
              <a:rPr lang="zh-TW" altLang="en-US" b="0" dirty="0">
                <a:latin typeface="DFKai-SB" pitchFamily="65" charset="-120"/>
                <a:ea typeface="DFKai-SB" pitchFamily="65" charset="-120"/>
              </a:rPr>
              <a:t>照亮外邦人的光，又是你民以色列的榮耀</a:t>
            </a:r>
            <a:r>
              <a:rPr lang="zh-TW" altLang="en-US" b="0" dirty="0" smtClean="0"/>
              <a:t>。（路</a:t>
            </a:r>
            <a:r>
              <a:rPr lang="en-US" altLang="zh-TW" b="0" dirty="0" smtClean="0"/>
              <a:t>2:30-32</a:t>
            </a:r>
            <a:r>
              <a:rPr lang="zh-TW" altLang="en-US" b="0" dirty="0" smtClean="0"/>
              <a:t>）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7620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  <a:latin typeface="+mn-ea"/>
              </a:rPr>
              <a:t>特色之二：強調救恩乃是為所有世人所預備的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00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162800" cy="4572000"/>
          </a:xfrm>
        </p:spPr>
        <p:txBody>
          <a:bodyPr>
            <a:normAutofit/>
          </a:bodyPr>
          <a:lstStyle/>
          <a:p>
            <a:pPr marL="182880" lvl="1"/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子來，為要尋找、拯救失喪的人</a:t>
            </a:r>
            <a:r>
              <a:rPr lang="zh-TW" altLang="en-US" sz="3200" dirty="0" smtClean="0"/>
              <a:t>。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（路</a:t>
            </a:r>
            <a:r>
              <a:rPr lang="en-US" altLang="zh-TW" sz="3200" dirty="0" smtClean="0"/>
              <a:t>19:10</a:t>
            </a:r>
            <a:r>
              <a:rPr lang="zh-TW" altLang="en-US" sz="3200" dirty="0" smtClean="0"/>
              <a:t>）</a:t>
            </a:r>
            <a:endParaRPr lang="en-US" altLang="zh-TW" sz="3200" dirty="0" smtClean="0"/>
          </a:p>
          <a:p>
            <a:r>
              <a:rPr lang="zh-TW" altLang="en-US" b="0" u="sng" dirty="0" smtClean="0">
                <a:solidFill>
                  <a:srgbClr val="C00000"/>
                </a:solidFill>
                <a:latin typeface="+mn-ea"/>
                <a:ea typeface="+mn-ea"/>
              </a:rPr>
              <a:t>人子</a:t>
            </a:r>
            <a:r>
              <a:rPr lang="en-US" altLang="zh-TW" b="0" u="sng" dirty="0" smtClean="0">
                <a:solidFill>
                  <a:srgbClr val="C00000"/>
                </a:solidFill>
              </a:rPr>
              <a:t> </a:t>
            </a:r>
            <a:r>
              <a:rPr lang="en-US" altLang="zh-TW" sz="2800" b="0" u="sng" dirty="0" smtClean="0">
                <a:solidFill>
                  <a:srgbClr val="C00000"/>
                </a:solidFill>
                <a:latin typeface="Calibri" pitchFamily="34" charset="0"/>
              </a:rPr>
              <a:t>Son of Man</a:t>
            </a:r>
            <a:r>
              <a:rPr lang="en-US" altLang="zh-TW" sz="2800" b="0" dirty="0" smtClean="0">
                <a:solidFill>
                  <a:srgbClr val="C00000"/>
                </a:solidFill>
                <a:latin typeface="Calibri" pitchFamily="34" charset="0"/>
              </a:rPr>
              <a:t>: A Messianic Title</a:t>
            </a:r>
          </a:p>
          <a:p>
            <a:r>
              <a:rPr lang="zh-TW" altLang="en-US" b="0" dirty="0">
                <a:solidFill>
                  <a:srgbClr val="0070C0"/>
                </a:solidFill>
                <a:latin typeface="+mn-ea"/>
                <a:ea typeface="+mn-ea"/>
              </a:rPr>
              <a:t>先</a:t>
            </a:r>
            <a:r>
              <a:rPr lang="zh-TW" altLang="en-US" b="0" dirty="0" smtClean="0">
                <a:solidFill>
                  <a:srgbClr val="0070C0"/>
                </a:solidFill>
                <a:latin typeface="+mn-ea"/>
                <a:ea typeface="+mn-ea"/>
              </a:rPr>
              <a:t>知但以理「人子的預言」</a:t>
            </a:r>
            <a:r>
              <a:rPr lang="zh-TW" altLang="en-US" b="0" dirty="0" smtClean="0"/>
              <a:t>：我</a:t>
            </a:r>
            <a:r>
              <a:rPr lang="zh-TW" altLang="en-US" b="0" dirty="0"/>
              <a:t>在夜間的異象中觀看，見有一位像</a:t>
            </a:r>
            <a:r>
              <a:rPr lang="zh-TW" altLang="en-US" b="0" u="sng" dirty="0">
                <a:solidFill>
                  <a:srgbClr val="C00000"/>
                </a:solidFill>
              </a:rPr>
              <a:t>人子</a:t>
            </a:r>
            <a:r>
              <a:rPr lang="zh-TW" altLang="en-US" b="0" dirty="0"/>
              <a:t>的，駕著天雲而來，被領到亙古常在者面前</a:t>
            </a:r>
            <a:r>
              <a:rPr lang="zh-TW" altLang="en-US" b="0" dirty="0" smtClean="0"/>
              <a:t>，得</a:t>
            </a:r>
            <a:r>
              <a:rPr lang="zh-TW" altLang="en-US" b="0" dirty="0"/>
              <a:t>了權柄、榮耀、國度，使各方、各國、各族的人都事奉他。他的權柄是永遠的，不能廢</a:t>
            </a:r>
            <a:r>
              <a:rPr lang="zh-TW" altLang="en-US" b="0" dirty="0" smtClean="0"/>
              <a:t>去，他</a:t>
            </a:r>
            <a:r>
              <a:rPr lang="zh-TW" altLang="en-US" b="0" dirty="0"/>
              <a:t>的國必不敗壞</a:t>
            </a:r>
            <a:r>
              <a:rPr lang="zh-TW" altLang="en-US" b="0" dirty="0" smtClean="0"/>
              <a:t>。（但</a:t>
            </a:r>
            <a:r>
              <a:rPr lang="en-US" altLang="zh-TW" b="0" dirty="0" smtClean="0"/>
              <a:t>7:13-14</a:t>
            </a:r>
            <a:r>
              <a:rPr lang="zh-TW" altLang="en-US" b="0" dirty="0" smtClean="0"/>
              <a:t>）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2013 Warren Wang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9456" y="7620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</a:rPr>
              <a:t>特色之三：強調耶穌乃是</a:t>
            </a:r>
            <a:r>
              <a:rPr lang="en-US" altLang="zh-TW" sz="3200" b="1" dirty="0" smtClean="0">
                <a:solidFill>
                  <a:srgbClr val="0070C0"/>
                </a:solidFill>
              </a:rPr>
              <a:t>“</a:t>
            </a:r>
            <a:r>
              <a:rPr lang="zh-TW" altLang="en-US" sz="3200" b="1" dirty="0" smtClean="0">
                <a:solidFill>
                  <a:srgbClr val="0070C0"/>
                </a:solidFill>
              </a:rPr>
              <a:t>人子</a:t>
            </a:r>
            <a:r>
              <a:rPr lang="en-US" altLang="zh-TW" sz="3200" b="1" dirty="0" smtClean="0">
                <a:solidFill>
                  <a:srgbClr val="0070C0"/>
                </a:solidFill>
              </a:rPr>
              <a:t>”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49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1827</Words>
  <Application>Microsoft Office PowerPoint</Application>
  <PresentationFormat>On-screen Show (4:3)</PresentationFormat>
  <Paragraphs>98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Widescreen Presentation</vt:lpstr>
      <vt:lpstr>路加福音 #1： 路加福音綜覽，路1:1-7 </vt:lpstr>
      <vt:lpstr>查經者的信念</vt:lpstr>
      <vt:lpstr>路加福音 The Gospel according to Luke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CBCWLA logo 教會標誌與路加福音的金句之間的關係：兩個十字架</vt:lpstr>
      <vt:lpstr>PowerPoint Presentation</vt:lpstr>
      <vt:lpstr>討論題</vt:lpstr>
      <vt:lpstr>討論題</vt:lpstr>
      <vt:lpstr>討論題</vt:lpstr>
      <vt:lpstr>討論題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2012-07-10T12:41:16Z</dcterms:created>
  <dcterms:modified xsi:type="dcterms:W3CDTF">2013-05-24T17:32:25Z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