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32" r:id="rId4"/>
    <p:sldId id="401" r:id="rId5"/>
    <p:sldId id="402" r:id="rId6"/>
    <p:sldId id="307" r:id="rId7"/>
    <p:sldId id="388" r:id="rId8"/>
    <p:sldId id="406" r:id="rId9"/>
    <p:sldId id="400" r:id="rId10"/>
    <p:sldId id="403" r:id="rId11"/>
    <p:sldId id="404" r:id="rId12"/>
    <p:sldId id="405" r:id="rId13"/>
    <p:sldId id="339" r:id="rId14"/>
    <p:sldId id="356" r:id="rId1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521415D9-36F7-43E2-AB2F-B90AF26B5E84}">
      <p14:sectionLst xmlns:p14="http://schemas.microsoft.com/office/powerpoint/2010/main">
        <p14:section name="Default Section" id="{B983C2F9-DA17-4D61-8764-21DD396D1D5C}">
          <p14:sldIdLst>
            <p14:sldId id="256"/>
            <p14:sldId id="322"/>
            <p14:sldId id="332"/>
            <p14:sldId id="401"/>
            <p14:sldId id="402"/>
            <p14:sldId id="307"/>
          </p14:sldIdLst>
        </p14:section>
        <p14:section name="Untitled Section" id="{A0B7D670-564B-42FD-B555-77148C055FC0}">
          <p14:sldIdLst/>
        </p14:section>
        <p14:section name="Untitled Section" id="{359DE3C2-0419-4768-92D6-58AAF4476E38}">
          <p14:sldIdLst>
            <p14:sldId id="388"/>
            <p14:sldId id="406"/>
            <p14:sldId id="400"/>
            <p14:sldId id="403"/>
            <p14:sldId id="404"/>
            <p14:sldId id="405"/>
          </p14:sldIdLst>
        </p14:section>
        <p14:section name="Untitled Section" id="{86382D29-5044-4DD6-BA6C-5A394ECD69CF}">
          <p14:sldIdLst>
            <p14:sldId id="339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36" d="100"/>
          <a:sy n="36" d="100"/>
        </p:scale>
        <p:origin x="116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2D569CC5-2387-4681-B4A1-84B7C16F8BE1}" type="datetime1">
              <a:rPr lang="en-US" smtClean="0">
                <a:solidFill>
                  <a:srgbClr val="FFFFFF"/>
                </a:solidFill>
              </a:rPr>
              <a:t>7/31/2013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mtClean="0">
                <a:solidFill>
                  <a:schemeClr val="tx2"/>
                </a:solidFill>
              </a:rPr>
              <a:t>2013 Warren Wang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748D-1BD7-4056-A0AF-26AEC8EB01AB}" type="datetime1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9184"/>
          </a:xfrm>
        </p:spPr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DF90-D74F-448A-9270-37C35C2F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5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41B9-6275-4203-A4FB-2798C6A411E0}" type="datetime1">
              <a:rPr lang="en-US" smtClean="0"/>
              <a:t>7/31/2013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63DDAF-13C5-43FB-989E-37BA09F6CEF3}" type="datetime1">
              <a:rPr lang="en-US" smtClean="0"/>
              <a:t>7/31/2013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9C03071C-D39C-4733-94A2-365FB0E2599D}" type="datetime1">
              <a:rPr lang="en-US" smtClean="0"/>
              <a:t>7/31/2013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A04A2956-9503-44F6-B987-BD6FAD628299}" type="datetime1">
              <a:rPr lang="en-US" smtClean="0"/>
              <a:t>7/31/2013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C3432-F1AC-4BA7-8B5F-FF837FCAB746}" type="datetime1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189CA-CA78-4C04-B78E-14C33578DE4E}" type="datetime1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61946-6869-41BD-A835-608A21875168}" type="datetime1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89520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extLst/>
          </a:lstStyle>
          <a:p>
            <a:fld id="{AE2CCA1E-20B5-41CE-A16F-7FF29A920081}" type="datetime1">
              <a:rPr lang="en-US" smtClean="0"/>
              <a:t>7/31/2013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>
            <a:extLst/>
          </a:lstStyle>
          <a:p>
            <a:r>
              <a:rPr lang="en-US" smtClean="0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803400"/>
            <a:ext cx="8153400" cy="432308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A19EEB4-FD35-477E-9341-120807F0FB21}" type="datetime1">
              <a:rPr lang="en-US" smtClean="0"/>
              <a:t>7/31/2013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lang="en-US" sz="1400" smtClean="0">
                <a:solidFill>
                  <a:schemeClr val="tx2"/>
                </a:solidFill>
              </a:rPr>
              <a:t>2013 Warren Wang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60227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5947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5947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011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371600" y="1905000"/>
            <a:ext cx="6553200" cy="1828800"/>
          </a:xfrm>
        </p:spPr>
        <p:txBody>
          <a:bodyPr>
            <a:normAutofit/>
          </a:bodyPr>
          <a:lstStyle>
            <a:extLst/>
          </a:lstStyle>
          <a:p>
            <a:r>
              <a:rPr lang="zh-TW" altLang="en-US" sz="36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3600" smtClean="0">
                <a:solidFill>
                  <a:schemeClr val="tx1"/>
                </a:solidFill>
              </a:rPr>
              <a:t> </a:t>
            </a:r>
            <a:r>
              <a:rPr lang="en-US" altLang="zh-TW" sz="3600" smtClean="0">
                <a:solidFill>
                  <a:schemeClr val="tx1"/>
                </a:solidFill>
              </a:rPr>
              <a:t>#10</a:t>
            </a:r>
            <a:r>
              <a:rPr lang="zh-TW" altLang="en-US" sz="3600" smtClean="0">
                <a:solidFill>
                  <a:schemeClr val="tx1"/>
                </a:solidFill>
              </a:rPr>
              <a:t>：</a:t>
            </a:r>
            <a:r>
              <a:rPr lang="zh-TW" altLang="en-US" sz="3600" dirty="0" smtClean="0">
                <a:solidFill>
                  <a:schemeClr val="tx1"/>
                </a:solidFill>
              </a:rPr>
              <a:t>貧窮</a:t>
            </a:r>
            <a:r>
              <a:rPr lang="zh-TW" altLang="en-US" sz="3600" dirty="0">
                <a:solidFill>
                  <a:schemeClr val="tx1"/>
                </a:solidFill>
              </a:rPr>
              <a:t>人</a:t>
            </a:r>
            <a:r>
              <a:rPr lang="zh-TW" altLang="en-US" sz="3600" dirty="0" smtClean="0">
                <a:solidFill>
                  <a:schemeClr val="tx1"/>
                </a:solidFill>
              </a:rPr>
              <a:t>的福音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經文：路</a:t>
            </a:r>
            <a:r>
              <a:rPr lang="en-US" altLang="zh-TW" sz="3600" dirty="0" smtClean="0">
                <a:solidFill>
                  <a:schemeClr val="tx1"/>
                </a:solidFill>
              </a:rPr>
              <a:t> 4:16-30</a:t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CBCWLA, by Pastor Warren Wang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61722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2013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甚麼</a:t>
            </a:r>
            <a:r>
              <a:rPr lang="zh-TW" altLang="en-US" dirty="0" smtClean="0"/>
              <a:t>是「禧年」？（請一位懂得舊約的人解釋禧年的意義）。為什麼以「報告神悅納人的禧年」來形容</a:t>
            </a:r>
            <a:r>
              <a:rPr lang="zh-TW" altLang="en-US" dirty="0"/>
              <a:t>「傳福音」 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70C0"/>
                </a:solidFill>
              </a:rPr>
              <a:t>耶穌來，是要宣告神對世人的悅納。只要信耶穌，你的罪就得到赦免，並且成為天父的兒女。你願謙卑自己的心，接受耶穌為救主嗎？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三、家鄉人情結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讀經：路</a:t>
            </a:r>
            <a:r>
              <a:rPr lang="en-US" altLang="zh-TW" dirty="0" smtClean="0"/>
              <a:t>21-30</a:t>
            </a:r>
            <a:r>
              <a:rPr lang="zh-TW" altLang="en-US" dirty="0" smtClean="0"/>
              <a:t>。拿撒勒是耶穌的家鄉，當地人聽耶穌傳道，一開始稱讚他（路</a:t>
            </a:r>
            <a:r>
              <a:rPr lang="en-US" altLang="zh-TW" dirty="0" smtClean="0"/>
              <a:t>4:22</a:t>
            </a:r>
            <a:r>
              <a:rPr lang="zh-TW" altLang="en-US" dirty="0" smtClean="0"/>
              <a:t>），後來卻要殺死他（路</a:t>
            </a:r>
            <a:r>
              <a:rPr lang="en-US" altLang="zh-TW" dirty="0" smtClean="0"/>
              <a:t>4:29</a:t>
            </a:r>
            <a:r>
              <a:rPr lang="zh-TW" altLang="en-US" dirty="0" smtClean="0"/>
              <a:t>）。為什麼？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0070C0"/>
                </a:solidFill>
              </a:rPr>
              <a:t>你</a:t>
            </a:r>
            <a:r>
              <a:rPr lang="zh-TW" altLang="en-US" dirty="0" smtClean="0">
                <a:solidFill>
                  <a:srgbClr val="0070C0"/>
                </a:solidFill>
              </a:rPr>
              <a:t>是一個有「家鄉人情結」的人嗎？如果你們這組有一個人（說出一個人的名字來）後來成為你的牧師，你會接受他嗎？你會有成見嗎？（參考路</a:t>
            </a:r>
            <a:r>
              <a:rPr lang="en-US" altLang="zh-TW" dirty="0" smtClean="0">
                <a:solidFill>
                  <a:srgbClr val="0070C0"/>
                </a:solidFill>
              </a:rPr>
              <a:t>4:24</a:t>
            </a:r>
            <a:r>
              <a:rPr lang="zh-TW" altLang="en-US" dirty="0" smtClean="0">
                <a:solidFill>
                  <a:srgbClr val="0070C0"/>
                </a:solidFill>
              </a:rPr>
              <a:t>）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/>
              <a:t>拿撒勒</a:t>
            </a:r>
            <a:r>
              <a:rPr lang="zh-TW" altLang="en-US" dirty="0" smtClean="0"/>
              <a:t>人雖然有宗教，但是卻拒絕了耶穌。在今日的教會中，有些人雖然自稱為基督徒，但卻未曾真心認罪悔改、相信耶穌。你認識「只有宗教，沒有耶穌」的人嗎？你自己是其中之一嗎？</a:t>
            </a:r>
            <a:endParaRPr lang="en-US" altLang="zh-TW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1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四、結論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u="sng" dirty="0" smtClean="0">
                <a:solidFill>
                  <a:srgbClr val="FF0000"/>
                </a:solidFill>
              </a:rPr>
              <a:t>貧窮人，或者家鄉人？</a:t>
            </a:r>
            <a:r>
              <a:rPr lang="zh-TW" altLang="en-US" dirty="0" smtClean="0"/>
              <a:t>貧窮人自知貧窮以至於接受耶穌，家鄉人自認為很熟悉但卻拒絕耶穌。你願意做一個貧窮人，還是一個家鄉人？</a:t>
            </a:r>
            <a:endParaRPr lang="en-US" altLang="zh-TW" dirty="0" smtClean="0"/>
          </a:p>
          <a:p>
            <a:r>
              <a:rPr lang="zh-TW" altLang="en-US" u="sng" dirty="0" smtClean="0">
                <a:solidFill>
                  <a:srgbClr val="FF0000"/>
                </a:solidFill>
              </a:rPr>
              <a:t>宗教，或者耶穌？</a:t>
            </a:r>
            <a:r>
              <a:rPr lang="zh-TW" altLang="en-US" dirty="0" smtClean="0"/>
              <a:t>宗</a:t>
            </a:r>
            <a:r>
              <a:rPr lang="zh-TW" altLang="en-US" dirty="0"/>
              <a:t>教</a:t>
            </a:r>
            <a:r>
              <a:rPr lang="zh-TW" altLang="en-US" dirty="0" smtClean="0"/>
              <a:t>人熟悉教會生活，但卻未曾真心信</a:t>
            </a:r>
            <a:r>
              <a:rPr lang="zh-TW" altLang="en-US" smtClean="0"/>
              <a:t>主。基</a:t>
            </a:r>
            <a:r>
              <a:rPr lang="zh-TW" altLang="en-US" dirty="0" smtClean="0"/>
              <a:t>督徒真心信主，與耶穌有真實的關係。你是要宗教，還是要耶穌？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0070C0"/>
                </a:solidFill>
              </a:rPr>
              <a:t>耶</a:t>
            </a:r>
            <a:r>
              <a:rPr lang="zh-TW" altLang="en-US" dirty="0" smtClean="0">
                <a:solidFill>
                  <a:srgbClr val="0070C0"/>
                </a:solidFill>
              </a:rPr>
              <a:t>穌盼望我們每個人都罪得赦免，蒙神悅納。但願我們都謙卑己心，聽信福音！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1905000"/>
            <a:ext cx="8001000" cy="4495800"/>
          </a:xfrm>
        </p:spPr>
        <p:txBody>
          <a:bodyPr>
            <a:normAutofit lnSpcReduction="10000"/>
          </a:bodyPr>
          <a:lstStyle/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Admit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承認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以謙卑的心，向神承認自己乃是一個罪人。「</a:t>
            </a:r>
            <a:r>
              <a:rPr lang="zh-TW" altLang="en-US" sz="2800" dirty="0" smtClean="0">
                <a:ea typeface="DFKai-SB" pitchFamily="65" charset="-120"/>
              </a:rPr>
              <a:t>因</a:t>
            </a:r>
            <a:r>
              <a:rPr lang="zh-TW" altLang="en-US" sz="2800" dirty="0">
                <a:ea typeface="DFKai-SB" pitchFamily="65" charset="-120"/>
              </a:rPr>
              <a:t>為世人都犯了罪，虧缺了神的榮耀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</a:t>
            </a:r>
            <a:r>
              <a:rPr lang="en-US" altLang="zh-TW" sz="2800" dirty="0">
                <a:ea typeface="DFKai-SB" pitchFamily="65" charset="-120"/>
              </a:rPr>
              <a:t> 3:23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Believe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相信</a:t>
            </a:r>
            <a:r>
              <a:rPr lang="zh-TW" altLang="en-US" sz="2800" b="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相信耶穌並他釘十字架，使你因信耶穌而被神稱義。「</a:t>
            </a:r>
            <a:r>
              <a:rPr lang="zh-TW" altLang="en-US" sz="2800" dirty="0" smtClean="0">
                <a:ea typeface="DFKai-SB" pitchFamily="65" charset="-120"/>
              </a:rPr>
              <a:t>就</a:t>
            </a:r>
            <a:r>
              <a:rPr lang="zh-TW" altLang="en-US" sz="2800" dirty="0">
                <a:ea typeface="DFKai-SB" pitchFamily="65" charset="-120"/>
              </a:rPr>
              <a:t>是神的義，因信耶穌基督加給一切相信的人，並沒有分別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 </a:t>
            </a:r>
            <a:r>
              <a:rPr lang="en-US" altLang="zh-TW" sz="2800" dirty="0" smtClean="0">
                <a:ea typeface="DFKai-SB" pitchFamily="65" charset="-120"/>
              </a:rPr>
              <a:t>3:22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altLang="zh-TW" sz="2800" b="0" dirty="0" smtClean="0">
              <a:latin typeface="+mn-ea"/>
              <a:ea typeface="+mn-ea"/>
            </a:endParaRPr>
          </a:p>
          <a:p>
            <a:pPr marL="788670" lvl="1" indent="-514350">
              <a:buFont typeface="+mj-lt"/>
              <a:buAutoNum type="alphaUcPeriod"/>
            </a:pPr>
            <a:r>
              <a:rPr lang="en-US" altLang="zh-TW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Confess 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+mn-ea"/>
                <a:ea typeface="+mn-ea"/>
              </a:rPr>
              <a:t>宣告</a:t>
            </a:r>
            <a:r>
              <a:rPr lang="zh-TW" altLang="en-US" sz="2800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r>
              <a:rPr lang="zh-TW" altLang="en-US" sz="2800" b="0" dirty="0" smtClean="0">
                <a:latin typeface="+mn-ea"/>
                <a:ea typeface="+mn-ea"/>
              </a:rPr>
              <a:t>藉著祈禱來宣告你的信心，將</a:t>
            </a:r>
            <a:r>
              <a:rPr lang="zh-TW" altLang="en-US" sz="2800" b="0" dirty="0" smtClean="0">
                <a:latin typeface="+mn-ea"/>
              </a:rPr>
              <a:t>耶穌接到</a:t>
            </a:r>
            <a:r>
              <a:rPr lang="zh-TW" altLang="en-US" sz="2800" b="0" dirty="0">
                <a:latin typeface="+mn-ea"/>
              </a:rPr>
              <a:t>心中</a:t>
            </a:r>
            <a:r>
              <a:rPr lang="zh-TW" altLang="en-US" sz="2800" b="0" dirty="0" smtClean="0">
                <a:latin typeface="+mn-ea"/>
              </a:rPr>
              <a:t>，使他成</a:t>
            </a:r>
            <a:r>
              <a:rPr lang="zh-TW" altLang="en-US" sz="2800" b="0" dirty="0">
                <a:latin typeface="+mn-ea"/>
              </a:rPr>
              <a:t>為你的救主與生命之</a:t>
            </a:r>
            <a:r>
              <a:rPr lang="zh-TW" altLang="en-US" sz="2800" b="0" dirty="0" smtClean="0">
                <a:latin typeface="+mn-ea"/>
              </a:rPr>
              <a:t>主。「</a:t>
            </a:r>
            <a:r>
              <a:rPr lang="zh-TW" altLang="en-US" sz="2800" dirty="0" smtClean="0">
                <a:ea typeface="DFKai-SB" pitchFamily="65" charset="-120"/>
              </a:rPr>
              <a:t>你</a:t>
            </a:r>
            <a:r>
              <a:rPr lang="zh-TW" altLang="en-US" sz="2800" dirty="0">
                <a:ea typeface="DFKai-SB" pitchFamily="65" charset="-120"/>
              </a:rPr>
              <a:t>若口裡認耶穌為主，心裡信神叫他從死裡復活，就必得救</a:t>
            </a:r>
            <a:r>
              <a:rPr lang="zh-TW" altLang="en-US" sz="2800" dirty="0" smtClean="0">
                <a:ea typeface="DFKai-SB" pitchFamily="65" charset="-120"/>
              </a:rPr>
              <a:t>。」（</a:t>
            </a:r>
            <a:r>
              <a:rPr lang="zh-TW" altLang="en-US" sz="2800" dirty="0">
                <a:ea typeface="DFKai-SB" pitchFamily="65" charset="-120"/>
              </a:rPr>
              <a:t>羅馬書</a:t>
            </a:r>
            <a:r>
              <a:rPr lang="en-US" altLang="zh-TW" sz="2800" dirty="0">
                <a:ea typeface="DFKai-SB" pitchFamily="65" charset="-120"/>
              </a:rPr>
              <a:t> </a:t>
            </a:r>
            <a:r>
              <a:rPr lang="en-US" altLang="zh-TW" sz="2800" dirty="0" smtClean="0">
                <a:ea typeface="DFKai-SB" pitchFamily="65" charset="-120"/>
              </a:rPr>
              <a:t>10:9</a:t>
            </a:r>
            <a:r>
              <a:rPr lang="zh-TW" altLang="en-US" sz="2800" dirty="0" smtClean="0">
                <a:ea typeface="DFKai-SB" pitchFamily="65" charset="-120"/>
              </a:rPr>
              <a:t>）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</a:rPr>
              <a:t>如何得救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 How to be saved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788670" lvl="1" indent="-514350">
              <a:buFont typeface="Wingdings" pitchFamily="2" charset="2"/>
              <a:buChar char="§"/>
            </a:pPr>
            <a:r>
              <a:rPr lang="zh-TW" altLang="en-US" sz="3200" b="1" dirty="0"/>
              <a:t>信</a:t>
            </a:r>
            <a:r>
              <a:rPr lang="zh-TW" altLang="en-US" sz="3200" b="1" dirty="0" smtClean="0"/>
              <a:t>主之後所當做的四件事情：</a:t>
            </a:r>
            <a:endParaRPr lang="en-US" altLang="zh-TW" sz="3200" b="1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接受浸禮，歸入基督的名下。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將主日分別為聖，敬拜神。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研</a:t>
            </a:r>
            <a:r>
              <a:rPr lang="zh-TW" altLang="en-US" sz="3200" b="0" dirty="0"/>
              <a:t>讀聖經</a:t>
            </a:r>
            <a:r>
              <a:rPr lang="zh-TW" altLang="en-US" sz="3200" b="0" dirty="0" smtClean="0"/>
              <a:t>，靈命得著餵養。</a:t>
            </a:r>
            <a:endParaRPr lang="en-US" altLang="zh-TW" sz="3200" b="0" dirty="0" smtClean="0"/>
          </a:p>
          <a:p>
            <a:pPr marL="788670" lvl="1" indent="-514350">
              <a:buFont typeface="+mj-lt"/>
              <a:buAutoNum type="arabicPeriod"/>
            </a:pPr>
            <a:r>
              <a:rPr lang="zh-TW" altLang="en-US" sz="3200" b="0" dirty="0" smtClean="0"/>
              <a:t>過團契生活，彼此相愛。</a:t>
            </a:r>
            <a:endParaRPr lang="en-US" sz="3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2013 Warren Wang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096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Calibri" pitchFamily="34" charset="0"/>
              </a:rPr>
              <a:t>信主之後 </a:t>
            </a:r>
            <a:r>
              <a:rPr lang="en-US" altLang="zh-TW" sz="3200" b="1" dirty="0" smtClean="0">
                <a:solidFill>
                  <a:srgbClr val="0070C0"/>
                </a:solidFill>
                <a:latin typeface="Calibri" pitchFamily="34" charset="0"/>
              </a:rPr>
              <a:t>After you accepted Jesus as Lord</a:t>
            </a:r>
            <a:endParaRPr lang="en-US" sz="32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96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查經者的信念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聖經都是神所默示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的，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於教訓、督責、使人歸正、教導人學義都是有益的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，叫</a:t>
            </a:r>
            <a:r>
              <a:rPr lang="zh-TW" altLang="en-US" sz="3200" dirty="0">
                <a:latin typeface="Arial" pitchFamily="34" charset="0"/>
                <a:ea typeface="DFKai-SB" pitchFamily="65" charset="-120"/>
                <a:cs typeface="Arial" pitchFamily="34" charset="0"/>
              </a:rPr>
              <a:t>屬神的人得以完全，預備行各樣的善事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。　 （提摩太後書</a:t>
            </a:r>
            <a:r>
              <a:rPr lang="en-US" altLang="zh-TW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3:16-17</a:t>
            </a:r>
            <a:r>
              <a:rPr lang="zh-TW" altLang="en-US" sz="3200" dirty="0" smtClean="0">
                <a:latin typeface="Arial" pitchFamily="34" charset="0"/>
                <a:ea typeface="DFKai-SB" pitchFamily="65" charset="-120"/>
                <a:cs typeface="Arial" pitchFamily="34" charset="0"/>
              </a:rPr>
              <a:t>）</a:t>
            </a:r>
            <a:endParaRPr lang="en-US" sz="3200" dirty="0">
              <a:latin typeface="Arial" pitchFamily="34" charset="0"/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19:10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人子來，為要尋找、拯救失喪的人</a:t>
            </a:r>
            <a:r>
              <a:rPr lang="zh-TW" altLang="en-US" sz="2800" dirty="0" smtClean="0"/>
              <a:t>。</a:t>
            </a:r>
            <a:r>
              <a:rPr lang="en-US" sz="2800" dirty="0"/>
              <a:t>For the Son of Man came to seek and to save the lost</a:t>
            </a:r>
            <a:r>
              <a:rPr lang="en-US" sz="2800" dirty="0" smtClean="0"/>
              <a:t>. (</a:t>
            </a:r>
            <a:r>
              <a:rPr lang="en-US" sz="2800" i="1" dirty="0" smtClean="0"/>
              <a:t>NIV)</a:t>
            </a:r>
            <a:endParaRPr lang="en-US" altLang="zh-TW" sz="2800" i="1" dirty="0" smtClean="0"/>
          </a:p>
          <a:p>
            <a:pPr marL="788670" lvl="1" indent="-514350">
              <a:buFont typeface="+mj-lt"/>
              <a:buAutoNum type="arabicParenR"/>
            </a:pPr>
            <a:r>
              <a:rPr lang="zh-TW" altLang="en-US" sz="2800" u="sng" dirty="0" smtClean="0"/>
              <a:t>路 </a:t>
            </a:r>
            <a:r>
              <a:rPr lang="en-US" altLang="zh-TW" sz="2800" u="sng" dirty="0" smtClean="0"/>
              <a:t>9:23</a:t>
            </a:r>
            <a:r>
              <a:rPr lang="zh-TW" altLang="en-US" sz="2800" dirty="0" smtClean="0"/>
              <a:t>：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耶穌又對眾人說，若有人要跟從我，就當捨己，天天背起他的十字架，來跟從我</a:t>
            </a:r>
            <a:r>
              <a:rPr lang="zh-TW" altLang="en-US" sz="2800" dirty="0" smtClean="0"/>
              <a:t>。    </a:t>
            </a:r>
            <a:r>
              <a:rPr lang="en-US" sz="2800" dirty="0"/>
              <a:t>Then he said to them all: “Whoever wants to be my disciple must deny themselves and take up their cross daily and follow me</a:t>
            </a:r>
            <a:r>
              <a:rPr lang="en-US" sz="2800" dirty="0" smtClean="0"/>
              <a:t>.” </a:t>
            </a:r>
            <a:r>
              <a:rPr lang="en-US" sz="2800" i="1" dirty="0" smtClean="0"/>
              <a:t>(NIV)</a:t>
            </a:r>
            <a:endParaRPr lang="en-US" sz="2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70C0"/>
                </a:solidFill>
                <a:latin typeface="+mn-ea"/>
              </a:rPr>
              <a:t>路加福音的金句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86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個案討論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6736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在國內，瓊仁一直是一位很優秀的學生。她來到美國留學，一開始遇到不少困難。那時她的心打開了，接受耶穌為救主，成為一位虔誠的基督徒。今年瓊仁拿到了學位並找到工作，上班之前先回國幾週。幾位好友聽說她回來了，就約她到餐館歡聚。在席上，好友傅佳將她拉到一邊，悄聲問道：「瓊仁，你跟我說實話。你在美國出了甚麼事？是不是遇到了困難？否則你好好的為什麼會去信耶穌？」</a:t>
            </a:r>
            <a:endParaRPr lang="en-US" altLang="zh-TW" sz="2400" dirty="0" smtClean="0"/>
          </a:p>
          <a:p>
            <a:r>
              <a:rPr lang="zh-TW" altLang="en-US" sz="2400" b="1" u="sng" dirty="0" smtClean="0">
                <a:solidFill>
                  <a:srgbClr val="0070C0"/>
                </a:solidFill>
              </a:rPr>
              <a:t>問題</a:t>
            </a:r>
            <a:r>
              <a:rPr lang="zh-TW" altLang="en-US" sz="2400" dirty="0" smtClean="0">
                <a:solidFill>
                  <a:srgbClr val="0070C0"/>
                </a:solidFill>
              </a:rPr>
              <a:t>：你</a:t>
            </a:r>
            <a:r>
              <a:rPr lang="zh-TW" altLang="en-US" sz="2400" dirty="0">
                <a:solidFill>
                  <a:srgbClr val="0070C0"/>
                </a:solidFill>
              </a:rPr>
              <a:t>若</a:t>
            </a:r>
            <a:r>
              <a:rPr lang="zh-TW" altLang="en-US" sz="2400" dirty="0" smtClean="0">
                <a:solidFill>
                  <a:srgbClr val="0070C0"/>
                </a:solidFill>
              </a:rPr>
              <a:t>是瓊仁，你會如何回答？根據你的觀察，一個遇到困難的人，和一個一帆風順的人，哪一個人更容易信主？為什麼？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6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zh-TW" altLang="en-US" b="1" u="sng" dirty="0">
                <a:solidFill>
                  <a:schemeClr val="accent1"/>
                </a:solidFill>
                <a:latin typeface="+mn-ea"/>
                <a:ea typeface="+mn-ea"/>
              </a:rPr>
              <a:t>前言</a:t>
            </a:r>
            <a:r>
              <a:rPr lang="zh-TW" altLang="en-US" b="1" dirty="0" smtClean="0">
                <a:solidFill>
                  <a:schemeClr val="accent1"/>
                </a:solidFill>
                <a:latin typeface="+mn-ea"/>
                <a:ea typeface="+mn-ea"/>
              </a:rPr>
              <a:t>：</a:t>
            </a:r>
            <a:endParaRPr lang="en-US" altLang="zh-TW" b="1" dirty="0" smtClean="0">
              <a:solidFill>
                <a:schemeClr val="accent1"/>
              </a:solidFill>
              <a:latin typeface="+mn-ea"/>
              <a:ea typeface="+mn-ea"/>
            </a:endParaRPr>
          </a:p>
          <a:p>
            <a:pPr>
              <a:buFont typeface="Wingdings" pitchFamily="2" charset="2"/>
              <a:buChar char="§"/>
            </a:pPr>
            <a:r>
              <a:rPr lang="zh-TW" altLang="en-US" dirty="0" smtClean="0">
                <a:latin typeface="+mn-ea"/>
              </a:rPr>
              <a:t>耶穌來到自己的家鄉拿撒</a:t>
            </a:r>
            <a:r>
              <a:rPr lang="zh-TW" altLang="en-US" dirty="0">
                <a:latin typeface="+mn-ea"/>
              </a:rPr>
              <a:t>勒，在會堂裡讀了先知以賽亞的書，說：「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主的靈在我身上，因為他用膏膏我，叫我傳福音給貧窮的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人，差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遣我報告：被擄的得釋放，瞎眼的得看見，叫那受壓制的得自由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，報</a:t>
            </a:r>
            <a:r>
              <a:rPr lang="zh-TW" altLang="en-US" dirty="0">
                <a:latin typeface="DFKai-SB" pitchFamily="65" charset="-120"/>
                <a:ea typeface="DFKai-SB" pitchFamily="65" charset="-120"/>
              </a:rPr>
              <a:t>告神悅納人的禧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年</a:t>
            </a:r>
            <a:r>
              <a:rPr lang="zh-TW" altLang="en-US" dirty="0" smtClean="0">
                <a:latin typeface="+mn-ea"/>
              </a:rPr>
              <a:t>。」</a:t>
            </a:r>
            <a:endParaRPr lang="en-US" altLang="zh-TW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zh-TW" altLang="en-US" dirty="0" smtClean="0">
                <a:solidFill>
                  <a:srgbClr val="0070C0"/>
                </a:solidFill>
                <a:latin typeface="+mn-ea"/>
              </a:rPr>
              <a:t>耶穌表示，他來是要傳福音給「貧窮的人」。誰是貧窮的人？你是不是一個貧窮的人？神要給貧窮的人甚麼好處？這是今天所要查考的主題。</a:t>
            </a:r>
            <a:endParaRPr lang="en-US" altLang="zh-TW" dirty="0" smtClean="0">
              <a:solidFill>
                <a:srgbClr val="0070C0"/>
              </a:solidFill>
              <a:latin typeface="+mn-ea"/>
            </a:endParaRPr>
          </a:p>
          <a:p>
            <a:pPr>
              <a:buFont typeface="Wingdings" pitchFamily="2" charset="2"/>
              <a:buChar char="§"/>
            </a:pPr>
            <a:endParaRPr lang="en-US" altLang="zh-TW" sz="2400" dirty="0" smtClean="0">
              <a:latin typeface="+mn-ea"/>
              <a:ea typeface="+mn-ea"/>
            </a:endParaRPr>
          </a:p>
          <a:p>
            <a:pPr>
              <a:buFont typeface="Wingdings" pitchFamily="2" charset="2"/>
              <a:buChar char="§"/>
            </a:pPr>
            <a:endParaRPr lang="en-US" altLang="zh-TW" sz="2400" dirty="0" smtClean="0">
              <a:latin typeface="+mn-ea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9400" y="6324600"/>
            <a:ext cx="2209800" cy="329184"/>
          </a:xfrm>
        </p:spPr>
        <p:txBody>
          <a:bodyPr/>
          <a:lstStyle/>
          <a:p>
            <a:r>
              <a:rPr lang="en-US" dirty="0" smtClean="0"/>
              <a:t>2013 Warren Wang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908" y="304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查經主題：貧窮人的福音</a:t>
            </a:r>
            <a:r>
              <a:rPr lang="en-US" altLang="zh-TW" sz="3200" b="1" dirty="0" smtClean="0"/>
              <a:t> </a:t>
            </a:r>
          </a:p>
          <a:p>
            <a:r>
              <a:rPr lang="en-US" altLang="zh-TW" sz="2800" b="1" dirty="0" smtClean="0"/>
              <a:t>Good news to the poor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454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經文觀察，路 </a:t>
            </a:r>
            <a:r>
              <a:rPr lang="en-US" altLang="zh-TW" dirty="0" smtClean="0"/>
              <a:t>4:14-30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803400"/>
            <a:ext cx="8153400" cy="459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zh-TW" altLang="en-US" b="1" dirty="0" smtClean="0">
                <a:latin typeface="Calibri" pitchFamily="34" charset="0"/>
                <a:ea typeface="+mn-ea"/>
                <a:sym typeface="Wingdings" pitchFamily="2" charset="2"/>
              </a:rPr>
              <a:t>請根據經文回答以下的問題：</a:t>
            </a:r>
            <a:endParaRPr lang="en-US" altLang="zh-TW" b="1" dirty="0" smtClean="0">
              <a:latin typeface="Calibri" pitchFamily="34" charset="0"/>
              <a:ea typeface="+mn-ea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 smtClean="0">
                <a:latin typeface="Calibri" pitchFamily="34" charset="0"/>
                <a:ea typeface="+mn-ea"/>
                <a:sym typeface="Wingdings" pitchFamily="2" charset="2"/>
              </a:rPr>
              <a:t>這段經文所敘述的事件，發生在甚麼地方？</a:t>
            </a:r>
            <a:endParaRPr lang="en-US" altLang="zh-TW" dirty="0" smtClean="0">
              <a:latin typeface="Calibri" pitchFamily="34" charset="0"/>
              <a:ea typeface="+mn-ea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ea typeface="+mn-ea"/>
                <a:sym typeface="Wingdings" pitchFamily="2" charset="2"/>
              </a:rPr>
              <a:t>這個地方與耶穌有何關係？</a:t>
            </a:r>
            <a:endParaRPr lang="en-US" altLang="zh-TW" dirty="0" smtClean="0">
              <a:solidFill>
                <a:srgbClr val="0070C0"/>
              </a:solidFill>
              <a:latin typeface="Calibri" pitchFamily="34" charset="0"/>
              <a:ea typeface="+mn-ea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ea typeface="+mn-ea"/>
                <a:sym typeface="Wingdings" pitchFamily="2" charset="2"/>
              </a:rPr>
              <a:t>耶</a:t>
            </a:r>
            <a:r>
              <a:rPr lang="zh-TW" altLang="en-US" dirty="0" smtClean="0">
                <a:latin typeface="Calibri" pitchFamily="34" charset="0"/>
                <a:ea typeface="+mn-ea"/>
                <a:sym typeface="Wingdings" pitchFamily="2" charset="2"/>
              </a:rPr>
              <a:t>穌所讀的經文出自於舊約的哪一本書？你知道章、節嗎？</a:t>
            </a:r>
            <a:endParaRPr lang="en-US" altLang="zh-TW" dirty="0" smtClean="0">
              <a:latin typeface="Calibri" pitchFamily="34" charset="0"/>
              <a:ea typeface="+mn-ea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ea typeface="+mn-ea"/>
                <a:sym typeface="Wingdings" pitchFamily="2" charset="2"/>
              </a:rPr>
              <a:t>耶穌說，這段經文與他有何關係？</a:t>
            </a:r>
            <a:endParaRPr lang="en-US" altLang="zh-TW" dirty="0" smtClean="0">
              <a:solidFill>
                <a:srgbClr val="0070C0"/>
              </a:solidFill>
              <a:latin typeface="Calibri" pitchFamily="34" charset="0"/>
              <a:ea typeface="+mn-ea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>
                <a:latin typeface="Calibri" pitchFamily="34" charset="0"/>
                <a:sym typeface="Wingdings" pitchFamily="2" charset="2"/>
              </a:rPr>
              <a:t>耶穌說到兩個非以色列人的故事，他們是誰？你知道他們的故事嗎？</a:t>
            </a:r>
            <a:endParaRPr lang="en-US" altLang="zh-TW" dirty="0">
              <a:latin typeface="Calibri" pitchFamily="34" charset="0"/>
              <a:sym typeface="Wingdings" pitchFamily="2" charset="2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ea typeface="+mn-ea"/>
                <a:sym typeface="Wingdings" pitchFamily="2" charset="2"/>
              </a:rPr>
              <a:t>眾</a:t>
            </a:r>
            <a:r>
              <a:rPr lang="zh-TW" altLang="en-US" dirty="0">
                <a:solidFill>
                  <a:srgbClr val="0070C0"/>
                </a:solidFill>
                <a:latin typeface="Calibri" pitchFamily="34" charset="0"/>
                <a:ea typeface="+mn-ea"/>
                <a:sym typeface="Wingdings" pitchFamily="2" charset="2"/>
              </a:rPr>
              <a:t>人對耶</a:t>
            </a:r>
            <a:r>
              <a:rPr lang="zh-TW" altLang="en-US" dirty="0" smtClean="0">
                <a:solidFill>
                  <a:srgbClr val="0070C0"/>
                </a:solidFill>
                <a:latin typeface="Calibri" pitchFamily="34" charset="0"/>
                <a:ea typeface="+mn-ea"/>
                <a:sym typeface="Wingdings" pitchFamily="2" charset="2"/>
              </a:rPr>
              <a:t>穌起初有何反應？後來有何反應？</a:t>
            </a:r>
            <a:endParaRPr lang="en-US" altLang="zh-TW" dirty="0" smtClean="0">
              <a:solidFill>
                <a:srgbClr val="0070C0"/>
              </a:solidFill>
              <a:latin typeface="Calibri" pitchFamily="34" charset="0"/>
              <a:ea typeface="+mn-ea"/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2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一、耶穌在加利利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153400" cy="4323080"/>
          </a:xfrm>
        </p:spPr>
        <p:txBody>
          <a:bodyPr>
            <a:normAutofit/>
          </a:bodyPr>
          <a:lstStyle/>
          <a:p>
            <a:pPr lvl="1"/>
            <a:r>
              <a:rPr lang="zh-TW" altLang="en-US" sz="2800" b="1" u="sng" dirty="0">
                <a:solidFill>
                  <a:srgbClr val="0070C0"/>
                </a:solidFill>
              </a:rPr>
              <a:t>讀經</a:t>
            </a:r>
            <a:r>
              <a:rPr lang="zh-TW" altLang="en-US" sz="2800" dirty="0"/>
              <a:t>：路</a:t>
            </a:r>
            <a:r>
              <a:rPr lang="zh-TW" altLang="en-US" sz="2800" dirty="0" smtClean="0"/>
              <a:t>加</a:t>
            </a:r>
            <a:r>
              <a:rPr lang="en-US" altLang="zh-TW" sz="2800" dirty="0" smtClean="0"/>
              <a:t> 4:14-15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9:51</a:t>
            </a:r>
            <a:endParaRPr lang="en-US" altLang="zh-TW" sz="2800" dirty="0"/>
          </a:p>
          <a:p>
            <a:pPr lvl="1"/>
            <a:r>
              <a:rPr lang="zh-TW" altLang="en-US" sz="2800" dirty="0" smtClean="0"/>
              <a:t>你是否將路加福音讀完了一遍？請說出路加福音的分段。</a:t>
            </a:r>
            <a:endParaRPr lang="en-US" altLang="zh-TW" sz="2800" dirty="0" smtClean="0"/>
          </a:p>
          <a:p>
            <a:pPr lvl="1"/>
            <a:r>
              <a:rPr lang="zh-TW" altLang="en-US" sz="2800" dirty="0" smtClean="0">
                <a:solidFill>
                  <a:srgbClr val="0070C0"/>
                </a:solidFill>
              </a:rPr>
              <a:t>從</a:t>
            </a:r>
            <a:r>
              <a:rPr lang="en-US" altLang="zh-TW" sz="2800" dirty="0" smtClean="0">
                <a:solidFill>
                  <a:srgbClr val="0070C0"/>
                </a:solidFill>
              </a:rPr>
              <a:t> 4:14 </a:t>
            </a:r>
            <a:r>
              <a:rPr lang="zh-TW" altLang="en-US" sz="2800" dirty="0" smtClean="0">
                <a:solidFill>
                  <a:srgbClr val="0070C0"/>
                </a:solidFill>
              </a:rPr>
              <a:t>到</a:t>
            </a:r>
            <a:r>
              <a:rPr lang="en-US" altLang="zh-TW" sz="2800" dirty="0" smtClean="0">
                <a:solidFill>
                  <a:srgbClr val="0070C0"/>
                </a:solidFill>
              </a:rPr>
              <a:t> 9:51</a:t>
            </a:r>
            <a:r>
              <a:rPr lang="zh-TW" altLang="en-US" sz="2800" dirty="0" smtClean="0">
                <a:solidFill>
                  <a:srgbClr val="0070C0"/>
                </a:solidFill>
              </a:rPr>
              <a:t>，耶穌是在甚麼地方傳道？根據今天所查的經文（路</a:t>
            </a:r>
            <a:r>
              <a:rPr lang="en-US" altLang="zh-TW" sz="2800" dirty="0" smtClean="0">
                <a:solidFill>
                  <a:srgbClr val="0070C0"/>
                </a:solidFill>
              </a:rPr>
              <a:t>4:13-30</a:t>
            </a:r>
            <a:r>
              <a:rPr lang="zh-TW" altLang="en-US" sz="2800" dirty="0" smtClean="0">
                <a:solidFill>
                  <a:srgbClr val="0070C0"/>
                </a:solidFill>
              </a:rPr>
              <a:t>），請說出這個地區兩座城的名字。</a:t>
            </a:r>
            <a:endParaRPr lang="en-US" altLang="zh-TW" sz="2800" dirty="0" smtClean="0">
              <a:solidFill>
                <a:srgbClr val="0070C0"/>
              </a:solidFill>
            </a:endParaRPr>
          </a:p>
          <a:p>
            <a:pPr lvl="1"/>
            <a:r>
              <a:rPr lang="zh-TW" altLang="en-US" sz="2800" dirty="0" smtClean="0"/>
              <a:t>請讀以賽亞書</a:t>
            </a:r>
            <a:r>
              <a:rPr lang="en-US" altLang="zh-TW" sz="2800" dirty="0" smtClean="0"/>
              <a:t>9:1-2</a:t>
            </a:r>
            <a:r>
              <a:rPr lang="zh-TW" altLang="en-US" sz="2800" dirty="0" smtClean="0"/>
              <a:t>。你覺得這段經文是否應驗在耶穌的身上？為什麼？</a:t>
            </a:r>
            <a:endParaRPr lang="en-US" altLang="zh-TW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4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istoricjesus.com/maps/images/galil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021" y="228600"/>
            <a:ext cx="47625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4111" y="457200"/>
            <a:ext cx="29126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耶穌在加利利</a:t>
            </a:r>
            <a:endParaRPr lang="en-US" altLang="zh-TW" sz="3200" b="1" dirty="0" smtClean="0">
              <a:solidFill>
                <a:srgbClr val="0070C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algn="ctr"/>
            <a:r>
              <a:rPr lang="en-US" altLang="zh-TW" sz="2800" b="1" u="sng" dirty="0" smtClean="0">
                <a:solidFill>
                  <a:srgbClr val="0070C0"/>
                </a:solidFill>
                <a:latin typeface="Microsoft JhengHei" pitchFamily="34" charset="-120"/>
                <a:ea typeface="Microsoft JhengHei" pitchFamily="34" charset="-120"/>
              </a:rPr>
              <a:t>Jesus in Galilee</a:t>
            </a:r>
          </a:p>
          <a:p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3162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但那受過痛苦的必不再見幽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暗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約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但河外，外邦人的</a:t>
            </a:r>
            <a:r>
              <a:rPr lang="zh-TW" altLang="en-US" sz="2800" u="sng" dirty="0">
                <a:latin typeface="DFKai-SB" pitchFamily="65" charset="-120"/>
                <a:ea typeface="DFKai-SB" pitchFamily="65" charset="-120"/>
              </a:rPr>
              <a:t>加利利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地得著榮耀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。在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黑暗中行走的百姓看見了大光；住在死蔭之地的人有光照耀他們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。 （</a:t>
            </a:r>
            <a:r>
              <a:rPr lang="zh-TW" altLang="en-US" sz="2800" dirty="0" smtClean="0">
                <a:latin typeface="+mj-lt"/>
                <a:ea typeface="DFKai-SB" pitchFamily="65" charset="-120"/>
              </a:rPr>
              <a:t>賽</a:t>
            </a:r>
            <a:r>
              <a:rPr lang="en-US" altLang="zh-TW" sz="2800" dirty="0" smtClean="0">
                <a:latin typeface="+mj-lt"/>
                <a:ea typeface="DFKai-SB" pitchFamily="65" charset="-120"/>
              </a:rPr>
              <a:t>Isa. 9:1-2</a:t>
            </a:r>
            <a:r>
              <a:rPr lang="zh-TW" altLang="en-US" sz="2800" dirty="0" smtClean="0">
                <a:latin typeface="+mj-lt"/>
                <a:ea typeface="DFKai-SB" pitchFamily="65" charset="-120"/>
              </a:rPr>
              <a:t>）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56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二、貧窮人的福音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u="sng" dirty="0" smtClean="0">
                <a:solidFill>
                  <a:srgbClr val="C00000"/>
                </a:solidFill>
              </a:rPr>
              <a:t>讀經：路 </a:t>
            </a:r>
            <a:r>
              <a:rPr lang="en-US" altLang="zh-TW" u="sng" dirty="0" smtClean="0">
                <a:solidFill>
                  <a:srgbClr val="C00000"/>
                </a:solidFill>
              </a:rPr>
              <a:t>4:16-22</a:t>
            </a:r>
            <a:r>
              <a:rPr lang="zh-TW" altLang="en-US" dirty="0" smtClean="0"/>
              <a:t>。耶穌傳福音的對象是</a:t>
            </a:r>
            <a:r>
              <a:rPr lang="en-US" altLang="zh-TW" dirty="0" smtClean="0"/>
              <a:t>「</a:t>
            </a:r>
            <a:r>
              <a:rPr lang="zh-TW" altLang="en-US" dirty="0" smtClean="0">
                <a:latin typeface="DFKai-SB" pitchFamily="65" charset="-120"/>
                <a:ea typeface="DFKai-SB" pitchFamily="65" charset="-120"/>
              </a:rPr>
              <a:t>貧窮的人</a:t>
            </a:r>
            <a:r>
              <a:rPr lang="zh-TW" altLang="en-US" dirty="0" smtClean="0"/>
              <a:t>」。</a:t>
            </a:r>
            <a:r>
              <a:rPr lang="zh-TW" altLang="en-US" u="sng" dirty="0" smtClean="0">
                <a:solidFill>
                  <a:srgbClr val="C00000"/>
                </a:solidFill>
              </a:rPr>
              <a:t>讀經：賽</a:t>
            </a:r>
            <a:r>
              <a:rPr lang="en-US" altLang="zh-TW" u="sng" dirty="0" smtClean="0">
                <a:solidFill>
                  <a:srgbClr val="C00000"/>
                </a:solidFill>
              </a:rPr>
              <a:t>61:1</a:t>
            </a:r>
            <a:r>
              <a:rPr lang="zh-TW" altLang="en-US" dirty="0" smtClean="0"/>
              <a:t>。根據以賽亞書，傳好信息的對象是甚麼人？</a:t>
            </a:r>
            <a:r>
              <a:rPr lang="zh-TW" altLang="en-US" u="sng" dirty="0" smtClean="0">
                <a:solidFill>
                  <a:srgbClr val="C00000"/>
                </a:solidFill>
              </a:rPr>
              <a:t>讀經：太</a:t>
            </a:r>
            <a:r>
              <a:rPr lang="en-US" altLang="zh-TW" u="sng" dirty="0">
                <a:solidFill>
                  <a:srgbClr val="C00000"/>
                </a:solidFill>
              </a:rPr>
              <a:t>5:3</a:t>
            </a:r>
            <a:r>
              <a:rPr lang="zh-TW" altLang="en-US" dirty="0"/>
              <a:t>。「虛心的人」原文是「靈裡貧窮的人</a:t>
            </a:r>
            <a:r>
              <a:rPr lang="zh-TW" altLang="en-US" dirty="0" smtClean="0"/>
              <a:t>」。</a:t>
            </a:r>
            <a:r>
              <a:rPr lang="zh-TW" altLang="en-US" dirty="0"/>
              <a:t>根據以上幾節經</a:t>
            </a:r>
            <a:r>
              <a:rPr lang="zh-TW" altLang="en-US" dirty="0" smtClean="0"/>
              <a:t>文，你認為「貧窮的人」是指怎樣的人？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0070C0"/>
                </a:solidFill>
              </a:rPr>
              <a:t>回</a:t>
            </a:r>
            <a:r>
              <a:rPr lang="zh-TW" altLang="en-US" dirty="0" smtClean="0">
                <a:solidFill>
                  <a:srgbClr val="0070C0"/>
                </a:solidFill>
              </a:rPr>
              <a:t>到一開始的個案討論，瓊仁為何在遇到困難的時候信了耶穌？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zh-TW" altLang="en-US" dirty="0" smtClean="0"/>
              <a:t>有</a:t>
            </a:r>
            <a:r>
              <a:rPr lang="zh-TW" altLang="en-US" dirty="0"/>
              <a:t>些</a:t>
            </a:r>
            <a:r>
              <a:rPr lang="zh-TW" altLang="en-US" dirty="0" smtClean="0"/>
              <a:t>人是本</a:t>
            </a:r>
            <a:r>
              <a:rPr lang="zh-TW" altLang="en-US" dirty="0"/>
              <a:t>來就是謙卑的，</a:t>
            </a:r>
            <a:r>
              <a:rPr lang="zh-TW" altLang="en-US" dirty="0" smtClean="0"/>
              <a:t>但更多的人是遇</a:t>
            </a:r>
            <a:r>
              <a:rPr lang="zh-TW" altLang="en-US" dirty="0"/>
              <a:t>到了困難、疾病、災難</a:t>
            </a:r>
            <a:r>
              <a:rPr lang="zh-TW" altLang="en-US" dirty="0" smtClean="0"/>
              <a:t>才謙</a:t>
            </a:r>
            <a:r>
              <a:rPr lang="zh-TW" altLang="en-US" dirty="0"/>
              <a:t>卑下來</a:t>
            </a:r>
            <a:r>
              <a:rPr lang="zh-TW" altLang="en-US" dirty="0" smtClean="0"/>
              <a:t>。信耶穌必須承認自己是罪人，你認為，一個人在不肯謙卑的狀態之下會信耶穌嗎？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Warren Wang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1884</Words>
  <Application>Microsoft Office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微軟正黑體</vt:lpstr>
      <vt:lpstr>微軟正黑體</vt:lpstr>
      <vt:lpstr>DFKai-SB</vt:lpstr>
      <vt:lpstr>Arial</vt:lpstr>
      <vt:lpstr>Calibri</vt:lpstr>
      <vt:lpstr>Tw Cen MT</vt:lpstr>
      <vt:lpstr>Wingdings</vt:lpstr>
      <vt:lpstr>Wingdings 2</vt:lpstr>
      <vt:lpstr>Widescreen Presentation</vt:lpstr>
      <vt:lpstr>路加福音 #10：貧窮人的福音 經文：路 4:16-30 </vt:lpstr>
      <vt:lpstr>查經者的信念</vt:lpstr>
      <vt:lpstr>PowerPoint Presentation</vt:lpstr>
      <vt:lpstr>個案討論</vt:lpstr>
      <vt:lpstr>PowerPoint Presentation</vt:lpstr>
      <vt:lpstr>經文觀察，路 4:14-30</vt:lpstr>
      <vt:lpstr>一、耶穌在加利利</vt:lpstr>
      <vt:lpstr>PowerPoint Presentation</vt:lpstr>
      <vt:lpstr>二、貧窮人的福音</vt:lpstr>
      <vt:lpstr>PowerPoint Presentation</vt:lpstr>
      <vt:lpstr>三、家鄉人情結</vt:lpstr>
      <vt:lpstr>四、結論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2012-07-10T12:41:16Z</dcterms:created>
  <dcterms:modified xsi:type="dcterms:W3CDTF">2013-07-31T19:07:32Z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