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322" r:id="rId3"/>
    <p:sldId id="332" r:id="rId4"/>
    <p:sldId id="307" r:id="rId5"/>
    <p:sldId id="407" r:id="rId6"/>
    <p:sldId id="408" r:id="rId7"/>
    <p:sldId id="409" r:id="rId8"/>
    <p:sldId id="410" r:id="rId9"/>
    <p:sldId id="411" r:id="rId10"/>
    <p:sldId id="339" r:id="rId11"/>
    <p:sldId id="356" r:id="rId1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B983C2F9-DA17-4D61-8764-21DD396D1D5C}">
          <p14:sldIdLst>
            <p14:sldId id="256"/>
            <p14:sldId id="322"/>
            <p14:sldId id="332"/>
            <p14:sldId id="307"/>
            <p14:sldId id="407"/>
          </p14:sldIdLst>
        </p14:section>
        <p14:section name="Untitled Section" id="{0F7F80BD-564E-4984-804D-23FE383673B1}">
          <p14:sldIdLst>
            <p14:sldId id="408"/>
            <p14:sldId id="409"/>
            <p14:sldId id="410"/>
            <p14:sldId id="411"/>
          </p14:sldIdLst>
        </p14:section>
        <p14:section name="Untitled Section" id="{A0B7D670-564B-42FD-B555-77148C055FC0}">
          <p14:sldIdLst/>
        </p14:section>
        <p14:section name="Untitled Section" id="{359DE3C2-0419-4768-92D6-58AAF4476E38}">
          <p14:sldIdLst/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2D569CC5-2387-4681-B4A1-84B7C16F8BE1}" type="datetime1">
              <a:rPr lang="en-US" smtClean="0">
                <a:solidFill>
                  <a:srgbClr val="FFFFFF"/>
                </a:solidFill>
              </a:rPr>
              <a:t>7/31/2013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748D-1BD7-4056-A0AF-26AEC8EB01AB}" type="datetime1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41B9-6275-4203-A4FB-2798C6A411E0}" type="datetime1">
              <a:rPr lang="en-US" smtClean="0"/>
              <a:t>7/31/2013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3DDAF-13C5-43FB-989E-37BA09F6CEF3}" type="datetime1">
              <a:rPr lang="en-US" smtClean="0"/>
              <a:t>7/31/2013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C03071C-D39C-4733-94A2-365FB0E2599D}" type="datetime1">
              <a:rPr lang="en-US" smtClean="0"/>
              <a:t>7/31/2013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04A2956-9503-44F6-B987-BD6FAD628299}" type="datetime1">
              <a:rPr lang="en-US" smtClean="0"/>
              <a:t>7/31/2013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C3432-F1AC-4BA7-8B5F-FF837FCAB746}" type="datetime1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89CA-CA78-4C04-B78E-14C33578DE4E}" type="datetime1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61946-6869-41BD-A835-608A21875168}" type="datetime1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AE2CCA1E-20B5-41CE-A16F-7FF29A920081}" type="datetime1">
              <a:rPr lang="en-US" smtClean="0"/>
              <a:t>7/31/2013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A19EEB4-FD35-477E-9341-120807F0FB21}" type="datetime1">
              <a:rPr lang="en-US" smtClean="0"/>
              <a:t>7/31/2013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zh-TW" altLang="en-US" sz="36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3600" dirty="0" smtClean="0">
                <a:solidFill>
                  <a:schemeClr val="tx1"/>
                </a:solidFill>
              </a:rPr>
              <a:t> #11</a:t>
            </a:r>
            <a:r>
              <a:rPr lang="zh-TW" altLang="en-US" sz="3600" dirty="0" smtClean="0">
                <a:solidFill>
                  <a:schemeClr val="tx1"/>
                </a:solidFill>
              </a:rPr>
              <a:t>：耶穌的事工</a:t>
            </a:r>
            <a:r>
              <a:rPr lang="en-US" altLang="zh-TW" sz="3600" dirty="0" smtClean="0">
                <a:solidFill>
                  <a:schemeClr val="tx1"/>
                </a:solidFill>
              </a:rPr>
              <a:t> 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>Jesus' </a:t>
            </a:r>
            <a:r>
              <a:rPr lang="en-US" altLang="zh-TW" sz="3600" dirty="0" smtClean="0">
                <a:solidFill>
                  <a:schemeClr val="tx1"/>
                </a:solidFill>
              </a:rPr>
              <a:t>ministry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經文：路</a:t>
            </a:r>
            <a:r>
              <a:rPr lang="en-US" altLang="zh-TW" sz="3600" dirty="0" smtClean="0">
                <a:solidFill>
                  <a:schemeClr val="tx1"/>
                </a:solidFill>
              </a:rPr>
              <a:t> 4:31-44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Pastor Warren Wang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you accepted 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19:10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 smtClean="0"/>
              <a:t>。</a:t>
            </a:r>
            <a:r>
              <a:rPr lang="en-US" sz="2800" dirty="0"/>
              <a:t>For the Son of Man came to seek and to save the lost</a:t>
            </a:r>
            <a:r>
              <a:rPr lang="en-US" sz="2800" dirty="0" smtClean="0"/>
              <a:t>. (</a:t>
            </a:r>
            <a:r>
              <a:rPr lang="en-US" sz="2800" i="1" dirty="0" smtClean="0"/>
              <a:t>NIV)</a:t>
            </a:r>
            <a:endParaRPr lang="en-US" altLang="zh-TW" sz="2800" i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9:23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 smtClean="0"/>
              <a:t>。    </a:t>
            </a:r>
            <a:r>
              <a:rPr lang="en-US" sz="2800" dirty="0"/>
              <a:t>Then he said to them all: “Whoever wants to be my disciple must deny themselves and take up their cross daily and follow me</a:t>
            </a:r>
            <a:r>
              <a:rPr lang="en-US" sz="2800" dirty="0" smtClean="0"/>
              <a:t>.” </a:t>
            </a:r>
            <a:r>
              <a:rPr lang="en-US" sz="2800" i="1" dirty="0" smtClean="0"/>
              <a:t>(NIV)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經文觀察，路 </a:t>
            </a:r>
            <a:r>
              <a:rPr lang="en-US" altLang="zh-TW" dirty="0" smtClean="0"/>
              <a:t>4:31-44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459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dirty="0">
                <a:latin typeface="+mn-ea"/>
                <a:ea typeface="+mn-ea"/>
                <a:sym typeface="Wingdings" pitchFamily="2" charset="2"/>
              </a:rPr>
              <a:t>讀經</a:t>
            </a:r>
            <a:r>
              <a:rPr lang="zh-TW" altLang="en-US" dirty="0" smtClean="0">
                <a:latin typeface="+mn-ea"/>
                <a:ea typeface="+mn-ea"/>
                <a:sym typeface="Wingdings" pitchFamily="2" charset="2"/>
              </a:rPr>
              <a:t>：</a:t>
            </a:r>
            <a:r>
              <a:rPr lang="en-US" altLang="zh-TW" dirty="0" smtClean="0">
                <a:latin typeface="+mn-ea"/>
                <a:ea typeface="+mn-ea"/>
                <a:sym typeface="Wingdings" pitchFamily="2" charset="2"/>
              </a:rPr>
              <a:t>4:31-44</a:t>
            </a:r>
          </a:p>
          <a:p>
            <a:pPr>
              <a:buFont typeface="Wingdings" pitchFamily="2" charset="2"/>
              <a:buChar char="q"/>
            </a:pPr>
            <a:r>
              <a:rPr lang="zh-TW" altLang="en-US" sz="2800" dirty="0">
                <a:latin typeface="+mn-ea"/>
                <a:ea typeface="+mn-ea"/>
                <a:sym typeface="Wingdings" pitchFamily="2" charset="2"/>
              </a:rPr>
              <a:t>觀察</a:t>
            </a: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題：填寫以下的表格</a:t>
            </a:r>
            <a:endParaRPr lang="en-US" altLang="zh-TW" sz="2800" dirty="0" smtClean="0">
              <a:latin typeface="+mn-ea"/>
              <a:ea typeface="+mn-ea"/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endParaRPr lang="en-US" altLang="zh-TW" sz="2400" dirty="0" smtClean="0">
              <a:latin typeface="+mn-ea"/>
              <a:ea typeface="+mn-ea"/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50825"/>
              </p:ext>
            </p:extLst>
          </p:nvPr>
        </p:nvGraphicFramePr>
        <p:xfrm>
          <a:off x="762000" y="2971800"/>
          <a:ext cx="7924801" cy="3581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/>
                <a:gridCol w="2460171"/>
                <a:gridCol w="2057400"/>
                <a:gridCol w="2133601"/>
              </a:tblGrid>
              <a:tr h="511629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經文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耶穌所做的事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對象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反應</a:t>
                      </a:r>
                      <a:r>
                        <a:rPr lang="en-US" altLang="zh-TW" sz="2400" dirty="0" smtClean="0"/>
                        <a:t> (</a:t>
                      </a:r>
                      <a:r>
                        <a:rPr lang="zh-TW" altLang="en-US" sz="2400" dirty="0" smtClean="0"/>
                        <a:t>若有</a:t>
                      </a:r>
                      <a:r>
                        <a:rPr lang="en-US" altLang="zh-TW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4:31-32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4:33-37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4:38-39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4:40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4:41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4:42-44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根據以上的觀察，耶穌的事工包括了哪三件事？</a:t>
            </a:r>
            <a:endParaRPr lang="en-US" altLang="zh-TW" dirty="0" smtClean="0"/>
          </a:p>
          <a:p>
            <a:r>
              <a:rPr lang="zh-TW" altLang="en-US" dirty="0" smtClean="0"/>
              <a:t>耶穌曾說他來是要幫助怎樣的人（路</a:t>
            </a:r>
            <a:r>
              <a:rPr lang="en-US" altLang="zh-TW" dirty="0" smtClean="0"/>
              <a:t>4:18-19</a:t>
            </a:r>
            <a:r>
              <a:rPr lang="zh-TW" altLang="en-US" dirty="0" smtClean="0"/>
              <a:t>）？</a:t>
            </a:r>
            <a:r>
              <a:rPr lang="zh-TW" altLang="en-US" dirty="0"/>
              <a:t>根據以上的觀察，耶穌工作的對象是哪些人？</a:t>
            </a:r>
            <a:r>
              <a:rPr lang="zh-TW" altLang="en-US" dirty="0" smtClean="0"/>
              <a:t>這些對象符合耶穌所說的人嗎？</a:t>
            </a:r>
            <a:endParaRPr lang="en-US" altLang="zh-TW" dirty="0" smtClean="0"/>
          </a:p>
          <a:p>
            <a:r>
              <a:rPr lang="zh-TW" altLang="en-US" dirty="0"/>
              <a:t>根據以上的觀察，</a:t>
            </a:r>
            <a:r>
              <a:rPr lang="zh-TW" altLang="en-US" dirty="0" smtClean="0"/>
              <a:t>耶穌得到了甚麼樣的反應？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耶穌傳道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基督信仰從一開始就有「傳道」與「聽道」。耶穌在加利利的各會堂傳道（路</a:t>
            </a:r>
            <a:r>
              <a:rPr lang="en-US" altLang="zh-TW" dirty="0" smtClean="0"/>
              <a:t>4:44</a:t>
            </a:r>
            <a:r>
              <a:rPr lang="zh-TW" altLang="en-US" dirty="0" smtClean="0"/>
              <a:t>），現代的基督在主日崇拜的時候聽道。你認為</a:t>
            </a:r>
            <a:r>
              <a:rPr lang="en-US" altLang="zh-TW" dirty="0" smtClean="0"/>
              <a:t> (1) </a:t>
            </a:r>
            <a:r>
              <a:rPr lang="zh-TW" altLang="en-US" dirty="0" smtClean="0"/>
              <a:t>傳道者應當傳何信息？</a:t>
            </a:r>
            <a:r>
              <a:rPr lang="en-US" altLang="zh-TW" dirty="0" smtClean="0"/>
              <a:t>(2) </a:t>
            </a:r>
            <a:r>
              <a:rPr lang="zh-TW" altLang="en-US" dirty="0" smtClean="0"/>
              <a:t>聽道者應當如何聽道？</a:t>
            </a:r>
            <a:endParaRPr lang="en-US" altLang="zh-TW" dirty="0" smtClean="0"/>
          </a:p>
          <a:p>
            <a:r>
              <a:rPr lang="zh-TW" altLang="en-US" dirty="0"/>
              <a:t>耶</a:t>
            </a:r>
            <a:r>
              <a:rPr lang="zh-TW" altLang="en-US" dirty="0" smtClean="0"/>
              <a:t>穌傳道的內容是甚麼？（參考路</a:t>
            </a:r>
            <a:r>
              <a:rPr lang="en-US" altLang="zh-TW" dirty="0" smtClean="0"/>
              <a:t>4:17, 5:1, </a:t>
            </a:r>
            <a:r>
              <a:rPr lang="zh-TW" altLang="en-US" dirty="0" smtClean="0"/>
              <a:t>來</a:t>
            </a:r>
            <a:r>
              <a:rPr lang="en-US" altLang="zh-TW" dirty="0" smtClean="0"/>
              <a:t>1:1-2a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/>
              <a:t>你認</a:t>
            </a:r>
            <a:r>
              <a:rPr lang="zh-TW" altLang="en-US" dirty="0" smtClean="0"/>
              <a:t>為「希奇他的教訓」（路</a:t>
            </a:r>
            <a:r>
              <a:rPr lang="en-US" altLang="zh-TW" dirty="0" smtClean="0"/>
              <a:t>4:32</a:t>
            </a:r>
            <a:r>
              <a:rPr lang="zh-TW" altLang="en-US" dirty="0" smtClean="0"/>
              <a:t>）和「以信心跟從主」這二者有何不同？哪一個是主耶穌所想要得到的回應？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耶穌趕鬼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聖經多次提到耶穌趕鬼，</a:t>
            </a:r>
            <a:endParaRPr lang="en-US" altLang="zh-TW" dirty="0" smtClean="0"/>
          </a:p>
          <a:p>
            <a:pPr lvl="1"/>
            <a:r>
              <a:rPr lang="zh-TW" altLang="en-US" dirty="0"/>
              <a:t>你相</a:t>
            </a:r>
            <a:r>
              <a:rPr lang="zh-TW" altLang="en-US" dirty="0" smtClean="0"/>
              <a:t>信鬼的存在嗎？</a:t>
            </a:r>
            <a:endParaRPr lang="en-US" altLang="zh-TW" dirty="0" smtClean="0"/>
          </a:p>
          <a:p>
            <a:pPr lvl="1"/>
            <a:r>
              <a:rPr lang="zh-TW" altLang="en-US" dirty="0"/>
              <a:t>若相信</a:t>
            </a:r>
            <a:r>
              <a:rPr lang="zh-TW" altLang="en-US" dirty="0" smtClean="0"/>
              <a:t>，請說說你對鬼的認識。</a:t>
            </a:r>
            <a:endParaRPr lang="en-US" altLang="zh-TW" dirty="0" smtClean="0"/>
          </a:p>
          <a:p>
            <a:r>
              <a:rPr lang="zh-TW" altLang="en-US" dirty="0" smtClean="0"/>
              <a:t>耶穌是如何說撒但的（路</a:t>
            </a:r>
            <a:r>
              <a:rPr lang="en-US" altLang="zh-TW" dirty="0" smtClean="0"/>
              <a:t>10:18</a:t>
            </a:r>
            <a:r>
              <a:rPr lang="zh-TW" altLang="en-US" dirty="0" smtClean="0"/>
              <a:t>）？保羅是如何說屬靈的爭戰的（弗</a:t>
            </a:r>
            <a:r>
              <a:rPr lang="en-US" altLang="zh-TW" dirty="0" smtClean="0"/>
              <a:t>6:12</a:t>
            </a:r>
            <a:r>
              <a:rPr lang="zh-TW" altLang="en-US" dirty="0" smtClean="0"/>
              <a:t>）？</a:t>
            </a:r>
            <a:endParaRPr lang="en-US" altLang="zh-TW" dirty="0" smtClean="0"/>
          </a:p>
          <a:p>
            <a:r>
              <a:rPr lang="zh-TW" altLang="en-US" dirty="0"/>
              <a:t>基督</a:t>
            </a:r>
            <a:r>
              <a:rPr lang="zh-TW" altLang="en-US" dirty="0" smtClean="0"/>
              <a:t>徒為何可以不怕鬼（路</a:t>
            </a:r>
            <a:r>
              <a:rPr lang="en-US" altLang="zh-TW" dirty="0" smtClean="0"/>
              <a:t>10:17</a:t>
            </a:r>
            <a:r>
              <a:rPr lang="zh-TW" altLang="en-US" dirty="0" smtClean="0"/>
              <a:t>）？基督徒如何可以打贏屬靈的戰爭（弗</a:t>
            </a:r>
            <a:r>
              <a:rPr lang="en-US" altLang="zh-TW" dirty="0" smtClean="0"/>
              <a:t>6:10-17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zh-TW" altLang="en-US" dirty="0"/>
              <a:t>有</a:t>
            </a:r>
            <a:r>
              <a:rPr lang="zh-TW" altLang="en-US" dirty="0" smtClean="0"/>
              <a:t>些「心中的鬼」其實是世上的假神（名、利、財、色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）對人心的綑綁。請分享你的看法：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耶穌醫病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耶穌如何醫治彼得的岳母？她得到醫治之後有何反應？（路</a:t>
            </a:r>
            <a:r>
              <a:rPr lang="en-US" altLang="zh-TW" dirty="0" smtClean="0"/>
              <a:t>4:38-39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你生病的時候會去看醫生嗎？會禱告嗎？你是只看醫生不禱告，只禱告不看醫生，還是既禱告又看醫生？</a:t>
            </a:r>
            <a:endParaRPr lang="en-US" altLang="zh-TW" dirty="0" smtClean="0"/>
          </a:p>
          <a:p>
            <a:r>
              <a:rPr lang="zh-TW" altLang="en-US" dirty="0" smtClean="0"/>
              <a:t>基</a:t>
            </a:r>
            <a:r>
              <a:rPr lang="zh-TW" altLang="en-US" dirty="0"/>
              <a:t>督</a:t>
            </a:r>
            <a:r>
              <a:rPr lang="zh-TW" altLang="en-US" dirty="0" smtClean="0"/>
              <a:t>徒應當如何面對疾病？在禱告求神醫治和找醫生看病之間，要如何保持平衡？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8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耶穌真正的使命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雖然耶穌的事工包括了三方面</a:t>
            </a:r>
            <a:r>
              <a:rPr lang="zh-TW" altLang="en-US" smtClean="0"/>
              <a:t>，但是他</a:t>
            </a:r>
            <a:r>
              <a:rPr lang="zh-TW" altLang="en-US" dirty="0" smtClean="0"/>
              <a:t>真正的使</a:t>
            </a:r>
            <a:r>
              <a:rPr lang="zh-TW" altLang="en-US" smtClean="0"/>
              <a:t>命是哪一個？（</a:t>
            </a:r>
            <a:r>
              <a:rPr lang="zh-TW" altLang="en-US" dirty="0" smtClean="0"/>
              <a:t>路</a:t>
            </a:r>
            <a:r>
              <a:rPr lang="en-US" altLang="zh-TW" dirty="0" smtClean="0"/>
              <a:t>4:43-44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/>
              <a:t>根</a:t>
            </a:r>
            <a:r>
              <a:rPr lang="zh-TW" altLang="en-US" dirty="0" smtClean="0"/>
              <a:t>據這個瞭解，你覺得自己應當如何回應耶穌？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1069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Widescreen Presentation</vt:lpstr>
      <vt:lpstr>路加福音 #11：耶穌的事工  Jesus' ministry  經文：路 4:31-44 </vt:lpstr>
      <vt:lpstr>查經者的信念</vt:lpstr>
      <vt:lpstr>PowerPoint Presentation</vt:lpstr>
      <vt:lpstr>經文觀察，路 4:31-44</vt:lpstr>
      <vt:lpstr>PowerPoint Presentation</vt:lpstr>
      <vt:lpstr>耶穌傳道</vt:lpstr>
      <vt:lpstr>耶穌趕鬼</vt:lpstr>
      <vt:lpstr>耶穌醫病</vt:lpstr>
      <vt:lpstr>耶穌真正的使命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2013-07-31T18:53:33Z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