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332" r:id="rId4"/>
    <p:sldId id="307" r:id="rId5"/>
    <p:sldId id="408" r:id="rId6"/>
    <p:sldId id="430" r:id="rId7"/>
    <p:sldId id="442" r:id="rId8"/>
    <p:sldId id="443" r:id="rId9"/>
    <p:sldId id="444" r:id="rId10"/>
    <p:sldId id="431" r:id="rId11"/>
    <p:sldId id="438" r:id="rId12"/>
    <p:sldId id="445" r:id="rId13"/>
    <p:sldId id="434" r:id="rId14"/>
    <p:sldId id="435" r:id="rId15"/>
    <p:sldId id="446" r:id="rId16"/>
    <p:sldId id="339" r:id="rId17"/>
    <p:sldId id="356" r:id="rId1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</p14:sldIdLst>
        </p14:section>
        <p14:section name="Untitled Section" id="{0F7F80BD-564E-4984-804D-23FE383673B1}">
          <p14:sldIdLst>
            <p14:sldId id="408"/>
            <p14:sldId id="430"/>
            <p14:sldId id="442"/>
            <p14:sldId id="443"/>
            <p14:sldId id="444"/>
            <p14:sldId id="431"/>
            <p14:sldId id="438"/>
            <p14:sldId id="445"/>
            <p14:sldId id="434"/>
            <p14:sldId id="435"/>
            <p14:sldId id="446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10/28/2013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10/28/2013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10/28/2013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10/28/2013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10/28/2013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10/28/2013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10/28/2013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#18</a:t>
            </a:r>
            <a:r>
              <a:rPr lang="zh-TW" altLang="en-US" sz="4000" dirty="0" smtClean="0">
                <a:solidFill>
                  <a:schemeClr val="tx1"/>
                </a:solidFill>
              </a:rPr>
              <a:t>：門徒之道（三）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>the way of discipleship, 3</a:t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6:39-49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個案研究</a:t>
            </a:r>
            <a:r>
              <a:rPr lang="en-US" altLang="zh-TW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高言團契和果實團契都由基督徒所組成，每週都定期聚會。高言團契喜歡談些高言大智，每次討論都很熱烈。果實團契的口才不如高言團契，但卻注重聖經真理和傳福音。數年下來，經由高言團契而信主和作門徒的人寥寥無幾，經由果實團契而信主和作門徒的人卻比比皆是。耶穌說：「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凡樹木看果子就可以認出他來</a:t>
            </a:r>
            <a:r>
              <a:rPr lang="zh-TW" altLang="en-US" dirty="0" smtClean="0"/>
              <a:t>。」根據這個原則，你認為哪一個團契更合主的心意？為甚麼？不合主心意的團契，問題出在哪裡？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經文研討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耶穌說「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凡樹木看果子就可以認出他來</a:t>
            </a:r>
            <a:r>
              <a:rPr lang="zh-TW" altLang="en-US" dirty="0" smtClean="0"/>
              <a:t>。」耶穌所看的果子，和世人所看的果子有所不同。世人看重名利和社會地位，耶穌卻不看這些。你認為耶穌所看的果子是哪些？身為基督徒，你是否也看重這些果子？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有些書籍和課程教導人「說話的技巧」，幫助你改善自己的說話。耶穌卻說</a:t>
            </a:r>
            <a:r>
              <a:rPr lang="zh-TW" altLang="en-US" dirty="0"/>
              <a:t>「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善人從他心裡所存的善就發出善來，惡人從他心裡所存的惡就發出惡來</a:t>
            </a:r>
            <a:r>
              <a:rPr lang="zh-TW" altLang="en-US" dirty="0" smtClean="0"/>
              <a:t>。」耶穌認為</a:t>
            </a:r>
            <a:r>
              <a:rPr lang="zh-TW" altLang="en-US" b="1" dirty="0" smtClean="0"/>
              <a:t>生</a:t>
            </a:r>
            <a:r>
              <a:rPr lang="zh-TW" altLang="en-US" b="1" dirty="0"/>
              <a:t>命影</a:t>
            </a:r>
            <a:r>
              <a:rPr lang="zh-TW" altLang="en-US" b="1" dirty="0" smtClean="0"/>
              <a:t>響說話</a:t>
            </a:r>
            <a:r>
              <a:rPr lang="zh-TW" altLang="en-US" dirty="0" smtClean="0"/>
              <a:t>，</a:t>
            </a:r>
            <a:r>
              <a:rPr lang="zh-TW" altLang="en-US" dirty="0"/>
              <a:t>因為「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心裡所充滿的，口裡就說出來</a:t>
            </a:r>
            <a:r>
              <a:rPr lang="zh-TW" altLang="en-US" dirty="0"/>
              <a:t>。」根</a:t>
            </a:r>
            <a:r>
              <a:rPr lang="zh-TW" altLang="en-US" dirty="0" smtClean="0"/>
              <a:t>據耶穌的原則，一個人要如何來改善自己的說話？請分享你的看法：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根基立在磐石上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>
                <a:latin typeface="+mn-ea"/>
                <a:ea typeface="+mn-ea"/>
              </a:rPr>
              <a:t>經文</a:t>
            </a:r>
            <a:r>
              <a:rPr lang="zh-TW" altLang="en-US" sz="3000" dirty="0" smtClean="0">
                <a:latin typeface="+mn-ea"/>
                <a:ea typeface="+mn-ea"/>
              </a:rPr>
              <a:t>：路</a:t>
            </a:r>
            <a:r>
              <a:rPr lang="en-US" altLang="zh-TW" sz="3000" dirty="0" smtClean="0">
                <a:latin typeface="+mn-ea"/>
                <a:ea typeface="+mn-ea"/>
              </a:rPr>
              <a:t> 6:46-49</a:t>
            </a:r>
            <a:endParaRPr lang="en-US" altLang="zh-TW" sz="3000" dirty="0" smtClean="0">
              <a:latin typeface="+mn-ea"/>
              <a:ea typeface="+mn-ea"/>
            </a:endParaRPr>
          </a:p>
          <a:p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你們為什麼稱呼我</a:t>
            </a:r>
            <a:r>
              <a:rPr lang="en-US" altLang="zh-TW" sz="3000" dirty="0">
                <a:latin typeface="Calibri" panose="020F0502020204030204" pitchFamily="34" charset="0"/>
                <a:ea typeface="DFKai-SB" panose="03000509000000000000" pitchFamily="65" charset="-120"/>
              </a:rPr>
              <a:t>『</a:t>
            </a:r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主啊，主啊，</a:t>
            </a:r>
            <a:r>
              <a:rPr lang="en-US" altLang="zh-TW" sz="3000" dirty="0">
                <a:latin typeface="Calibri" panose="020F0502020204030204" pitchFamily="34" charset="0"/>
                <a:ea typeface="DFKai-SB" panose="03000509000000000000" pitchFamily="65" charset="-120"/>
              </a:rPr>
              <a:t>』</a:t>
            </a:r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卻不遵我的話行呢</a:t>
            </a:r>
            <a:r>
              <a:rPr lang="zh-TW" altLang="en-US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？凡</a:t>
            </a:r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到我這裡來，聽見我的話就去行的，我要告訴你們他像什麼人</a:t>
            </a:r>
            <a:r>
              <a:rPr lang="zh-TW" altLang="en-US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：他</a:t>
            </a:r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像一個人蓋房子，深深的挖地，把根基安在磐石上；到發大水的時候，水沖那房子，房子總不能搖動，因為根基立在磐石</a:t>
            </a:r>
            <a:r>
              <a:rPr lang="zh-TW" altLang="en-US" sz="3000" dirty="0" smtClean="0">
                <a:latin typeface="Calibri" panose="020F0502020204030204" pitchFamily="34" charset="0"/>
                <a:ea typeface="DFKai-SB" panose="03000509000000000000" pitchFamily="65" charset="-120"/>
              </a:rPr>
              <a:t>上。惟</a:t>
            </a:r>
            <a:r>
              <a:rPr lang="zh-TW" altLang="en-US" sz="3000" dirty="0">
                <a:latin typeface="Calibri" panose="020F0502020204030204" pitchFamily="34" charset="0"/>
                <a:ea typeface="DFKai-SB" panose="03000509000000000000" pitchFamily="65" charset="-120"/>
              </a:rPr>
              <a:t>有聽見不去行的，就像一個人在土地上蓋房子，沒有根基；水一沖，隨即倒塌了，並且那房子壞的很大。</a:t>
            </a:r>
            <a:endParaRPr lang="en-US" sz="3000" dirty="0">
              <a:latin typeface="Calibri" panose="020F0502020204030204" pitchFamily="34" charset="0"/>
              <a:ea typeface="DFKai-SB" panose="03000509000000000000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經文研討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0352" cy="45974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耶穌</a:t>
            </a:r>
            <a:r>
              <a:rPr lang="zh-TW" altLang="en-US" dirty="0"/>
              <a:t>說「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你們為什麼稱呼我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主啊，主啊，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卻不遵我的話行呢</a:t>
            </a:r>
            <a:r>
              <a:rPr lang="zh-TW" altLang="en-US" dirty="0" smtClean="0"/>
              <a:t>？」有些基督徒只是星期天來聽聽道，星期一到星期六卻按照世俗的原則行事。有些基督徒卻很努力地要將主所教導的原則應用於生活中。你認為，為何會有這兩種不同的態度？基本的原因何在？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耶穌說，遵行他話語的人如同根基立在磐石上的房子，不遵行他話語的人如同沒有根基的房子。我們每個人的人生都會遇到風浪，有根基的房子不怕風浪，無根基的房子禁不起風浪。為何遵行主的話才算是有根基？如果我很有錢、地位很高、有影響力的朋友很多，那不也是很有根基嗎？為何耶穌認為只有聽了他的話又去行的人，才算是「根基立在磐石上」？請分享你的看法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6:39-49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What will </a:t>
            </a: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happen?</a:t>
            </a:r>
            <a:r>
              <a:rPr lang="en-US" altLang="zh-TW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瞎子領瞎子會發生何事？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How to see clearly?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一個人要如何才能看得清楚？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How to recognize a person?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如何才能認出一棵樹（一個人）？</a:t>
            </a:r>
            <a:endParaRPr lang="en-US" altLang="zh-TW" dirty="0" smtClean="0">
              <a:latin typeface="Calibri" panose="020F0502020204030204" pitchFamily="34" charset="0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Who</a:t>
            </a:r>
            <a:r>
              <a:rPr lang="en-US" altLang="zh-TW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: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誰沒有遵行主的話？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b="1" u="sng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Why</a:t>
            </a:r>
            <a:r>
              <a:rPr lang="en-US" altLang="zh-TW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itchFamily="2" charset="2"/>
              </a:rPr>
              <a:t>: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大水來了，為何有的房子不搖動，有的房子卻倒塌了？</a:t>
            </a:r>
            <a:endParaRPr lang="en-US" altLang="zh-TW" dirty="0" smtClean="0">
              <a:latin typeface="Calibri" panose="020F0502020204030204" pitchFamily="34" charset="0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智慧的生活，果效的生活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Calibri" panose="020F0502020204030204" pitchFamily="34" charset="0"/>
              </a:rPr>
              <a:t>Living wisely, living fruitfully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門徒生活是有智慧的生活，也是有果效的生活。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70C0"/>
                </a:solidFill>
              </a:rPr>
              <a:t>智</a:t>
            </a:r>
            <a:r>
              <a:rPr lang="zh-TW" altLang="en-US" dirty="0" smtClean="0">
                <a:solidFill>
                  <a:srgbClr val="0070C0"/>
                </a:solidFill>
              </a:rPr>
              <a:t>慧的生活並非只顧眼前的利益和暫時的快樂，而是按照神的原則來獲取人生長久的福利。有果效的生活並</a:t>
            </a:r>
            <a:r>
              <a:rPr lang="zh-TW" altLang="en-US" dirty="0" smtClean="0">
                <a:solidFill>
                  <a:srgbClr val="0070C0"/>
                </a:solidFill>
              </a:rPr>
              <a:t>非善於博取世</a:t>
            </a:r>
            <a:r>
              <a:rPr lang="zh-TW" altLang="en-US" dirty="0" smtClean="0">
                <a:solidFill>
                  <a:srgbClr val="0070C0"/>
                </a:solidFill>
              </a:rPr>
              <a:t>俗的成就和他人的誇讚，而是讓你的生命得以榮神益人。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/>
              <a:t>生命因自滿而萎縮，因謙卑而豐盛。耶穌教導門徒以謙卑的態</a:t>
            </a:r>
            <a:r>
              <a:rPr lang="zh-TW" altLang="en-US" dirty="0" smtClean="0"/>
              <a:t>度來過智慧而有果效的</a:t>
            </a:r>
            <a:r>
              <a:rPr lang="zh-TW" altLang="en-US" dirty="0"/>
              <a:t>生活。</a:t>
            </a:r>
            <a:endParaRPr lang="en-US" altLang="zh-TW" dirty="0"/>
          </a:p>
          <a:p>
            <a:r>
              <a:rPr lang="zh-TW" altLang="en-US" dirty="0" smtClean="0">
                <a:solidFill>
                  <a:srgbClr val="0070C0"/>
                </a:solidFill>
              </a:rPr>
              <a:t>真</a:t>
            </a:r>
            <a:r>
              <a:rPr lang="zh-TW" altLang="en-US" dirty="0" smtClean="0">
                <a:solidFill>
                  <a:srgbClr val="0070C0"/>
                </a:solidFill>
              </a:rPr>
              <a:t>正的智</a:t>
            </a:r>
            <a:r>
              <a:rPr lang="zh-TW" altLang="en-US" dirty="0" smtClean="0">
                <a:solidFill>
                  <a:srgbClr val="0070C0"/>
                </a:solidFill>
              </a:rPr>
              <a:t>慧乃</a:t>
            </a:r>
            <a:r>
              <a:rPr lang="zh-TW" altLang="en-US" dirty="0" smtClean="0">
                <a:solidFill>
                  <a:srgbClr val="0070C0"/>
                </a:solidFill>
              </a:rPr>
              <a:t>是讓自己順服於宇宙最高的權柄之下，聽從主的話語。這</a:t>
            </a:r>
            <a:r>
              <a:rPr lang="zh-TW" altLang="en-US" dirty="0" smtClean="0">
                <a:solidFill>
                  <a:srgbClr val="0070C0"/>
                </a:solidFill>
              </a:rPr>
              <a:t>人要像根基建立於</a:t>
            </a:r>
            <a:r>
              <a:rPr lang="zh-TW" altLang="en-US" dirty="0" smtClean="0">
                <a:solidFill>
                  <a:srgbClr val="0070C0"/>
                </a:solidFill>
              </a:rPr>
              <a:t>磐石之上的房屋，即使遇到風浪也</a:t>
            </a:r>
            <a:r>
              <a:rPr lang="zh-TW" altLang="en-US" dirty="0" smtClean="0">
                <a:solidFill>
                  <a:srgbClr val="0070C0"/>
                </a:solidFill>
              </a:rPr>
              <a:t>不搖</a:t>
            </a:r>
            <a:r>
              <a:rPr lang="zh-TW" altLang="en-US" dirty="0" smtClean="0">
                <a:solidFill>
                  <a:srgbClr val="0070C0"/>
                </a:solidFill>
              </a:rPr>
              <a:t>動。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瞎子領瞎子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/>
              <a:t>經文：路 </a:t>
            </a:r>
            <a:r>
              <a:rPr lang="en-US" altLang="zh-TW" sz="3000" dirty="0" smtClean="0"/>
              <a:t>6:39-42</a:t>
            </a:r>
          </a:p>
          <a:p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耶穌又用比喻對他們說：「瞎子豈能領瞎子，兩個人不是都要掉在坑裡嗎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？學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生不能高過先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生，凡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學成了的不過和先生一樣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。為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什麼看見你弟兄眼中有刺，卻不想自己眼中有梁木呢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？你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不見自己眼中有梁木，怎能對你弟兄說：</a:t>
            </a:r>
            <a:r>
              <a:rPr lang="en-US" altLang="zh-TW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容我去掉你眼中的刺</a:t>
            </a:r>
            <a:r>
              <a:rPr lang="en-US" altLang="zh-TW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呢？你這假冒為善的人！先去掉自己眼中的梁木，然後才能看得清楚，去掉你弟兄眼中的刺。」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經文研討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226552" cy="4673600"/>
          </a:xfrm>
        </p:spPr>
        <p:txBody>
          <a:bodyPr>
            <a:normAutofit/>
          </a:bodyPr>
          <a:lstStyle/>
          <a:p>
            <a:r>
              <a:rPr lang="zh-TW" altLang="en-US" u="sng" dirty="0" smtClean="0"/>
              <a:t>經文的意義</a:t>
            </a:r>
            <a:r>
              <a:rPr lang="zh-TW" altLang="en-US" dirty="0" smtClean="0"/>
              <a:t>：耶穌教導門徒：帶領別人的人不可以「不懂裝懂」（</a:t>
            </a:r>
            <a:r>
              <a:rPr lang="zh-TW" altLang="en-US" dirty="0" smtClean="0">
                <a:solidFill>
                  <a:srgbClr val="0070C0"/>
                </a:solidFill>
              </a:rPr>
              <a:t>瞎子領瞎子</a:t>
            </a:r>
            <a:r>
              <a:rPr lang="zh-TW" altLang="en-US" dirty="0" smtClean="0"/>
              <a:t>），也不可以「自以為是」（</a:t>
            </a:r>
            <a:r>
              <a:rPr lang="zh-TW" altLang="en-US" dirty="0" smtClean="0">
                <a:solidFill>
                  <a:srgbClr val="0070C0"/>
                </a:solidFill>
              </a:rPr>
              <a:t>看不見自己眼中的樑木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u="sng" dirty="0"/>
              <a:t>經文討論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zh-TW" altLang="en-US" dirty="0" smtClean="0"/>
              <a:t>「瞎子領瞎子」不僅限於聖經或神學知識，還包括了對神的態度以及作人作事的態度。好比說，一個知識很豐富但卻很驕傲的人，或者一個很謙卑但對聖經卻只知皮毛的人，他們若去帶領別人，都是瞎子領瞎子。請分享你對「瞎子領瞎子」的瞭解，以及你在這方面的經驗：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耶穌說：若要看得清楚，必須「先除掉自己眼中的樑木」。如何才能落實耶穌的話？請分享：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看果子就可以認出他來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經文：路 </a:t>
            </a:r>
            <a:r>
              <a:rPr lang="en-US" altLang="zh-TW" dirty="0" smtClean="0"/>
              <a:t>6:43-45</a:t>
            </a:r>
          </a:p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為沒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有好樹結壞果子，也沒有壞樹結好果子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。凡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樹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木，看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果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子就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可以認出他來。人不是從荊棘上摘無花果，也不是從蒺藜裡摘葡萄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。善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人從他心裡所存的善就發出善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來，惡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人從他心裡所存的惡就發出惡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來。因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為心裡所充滿的，口裡就說出來。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2160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Widescreen Presentation</vt:lpstr>
      <vt:lpstr>路加福音 #18：門徒之道（三）  the way of discipleship, 3  經文：路 6:39-49 </vt:lpstr>
      <vt:lpstr>查經者的信念</vt:lpstr>
      <vt:lpstr>PowerPoint Presentation</vt:lpstr>
      <vt:lpstr>經文觀察，路 6:39-49</vt:lpstr>
      <vt:lpstr>智慧的生活，果效的生活 Living wisely, living fruitfully </vt:lpstr>
      <vt:lpstr>瞎子領瞎子</vt:lpstr>
      <vt:lpstr>經文研討</vt:lpstr>
      <vt:lpstr>PowerPoint Presentation</vt:lpstr>
      <vt:lpstr>看果子就可以認出他來</vt:lpstr>
      <vt:lpstr>個案研究 Case Study</vt:lpstr>
      <vt:lpstr>經文研討</vt:lpstr>
      <vt:lpstr>PowerPoint Presentation</vt:lpstr>
      <vt:lpstr>根基立在磐石上</vt:lpstr>
      <vt:lpstr>經文研討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2013-10-28T17:32:51Z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