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22" r:id="rId3"/>
    <p:sldId id="332" r:id="rId4"/>
    <p:sldId id="449" r:id="rId5"/>
    <p:sldId id="436" r:id="rId6"/>
    <p:sldId id="464" r:id="rId7"/>
    <p:sldId id="458" r:id="rId8"/>
    <p:sldId id="472" r:id="rId9"/>
    <p:sldId id="473" r:id="rId10"/>
    <p:sldId id="465" r:id="rId11"/>
    <p:sldId id="474" r:id="rId12"/>
    <p:sldId id="476" r:id="rId13"/>
    <p:sldId id="467" r:id="rId14"/>
    <p:sldId id="457" r:id="rId15"/>
    <p:sldId id="477" r:id="rId16"/>
    <p:sldId id="478" r:id="rId17"/>
    <p:sldId id="461" r:id="rId18"/>
    <p:sldId id="479" r:id="rId19"/>
    <p:sldId id="480" r:id="rId20"/>
    <p:sldId id="475" r:id="rId21"/>
    <p:sldId id="468" r:id="rId22"/>
    <p:sldId id="447" r:id="rId23"/>
    <p:sldId id="469" r:id="rId24"/>
    <p:sldId id="481" r:id="rId25"/>
    <p:sldId id="482" r:id="rId26"/>
    <p:sldId id="444" r:id="rId27"/>
    <p:sldId id="339" r:id="rId28"/>
    <p:sldId id="356" r:id="rId29"/>
  </p:sldIdLst>
  <p:sldSz cx="9144000" cy="6858000" type="screen4x3"/>
  <p:notesSz cx="9144000" cy="6858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521415D9-36F7-43E2-AB2F-B90AF26B5E84}">
      <p14:sectionLst xmlns:p14="http://schemas.microsoft.com/office/powerpoint/2010/main">
        <p14:section name="Default Section" id="{B983C2F9-DA17-4D61-8764-21DD396D1D5C}">
          <p14:sldIdLst>
            <p14:sldId id="256"/>
            <p14:sldId id="322"/>
            <p14:sldId id="332"/>
          </p14:sldIdLst>
        </p14:section>
        <p14:section name="Untitled Section" id="{4A94AB41-75C9-4B20-A88E-95E91A604138}">
          <p14:sldIdLst>
            <p14:sldId id="449"/>
            <p14:sldId id="436"/>
            <p14:sldId id="464"/>
            <p14:sldId id="458"/>
            <p14:sldId id="472"/>
            <p14:sldId id="473"/>
            <p14:sldId id="465"/>
            <p14:sldId id="474"/>
            <p14:sldId id="476"/>
            <p14:sldId id="467"/>
            <p14:sldId id="457"/>
            <p14:sldId id="477"/>
            <p14:sldId id="478"/>
            <p14:sldId id="461"/>
            <p14:sldId id="479"/>
            <p14:sldId id="480"/>
            <p14:sldId id="475"/>
            <p14:sldId id="468"/>
            <p14:sldId id="447"/>
            <p14:sldId id="469"/>
            <p14:sldId id="481"/>
            <p14:sldId id="482"/>
            <p14:sldId id="444"/>
          </p14:sldIdLst>
        </p14:section>
        <p14:section name="Untitled Section" id="{86382D29-5044-4DD6-BA6C-5A394ECD69CF}">
          <p14:sldIdLst>
            <p14:sldId id="339"/>
            <p14:sldId id="35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72857" autoAdjust="0"/>
  </p:normalViewPr>
  <p:slideViewPr>
    <p:cSldViewPr>
      <p:cViewPr>
        <p:scale>
          <a:sx n="58" d="100"/>
          <a:sy n="58" d="100"/>
        </p:scale>
        <p:origin x="-16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D190C-43D8-4EE2-ADB0-FB0DB3D37F94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5017A-3D3A-45B7-8CFC-742F325431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89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2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76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詩篇</a:t>
            </a:r>
            <a:r>
              <a:rPr lang="en-US" altLang="zh-TW" dirty="0" smtClean="0"/>
              <a:t>69:25</a:t>
            </a:r>
            <a:r>
              <a:rPr lang="en-US" altLang="zh-TW" baseline="0" dirty="0" smtClean="0"/>
              <a:t> </a:t>
            </a:r>
            <a:r>
              <a:rPr lang="zh-TW" altLang="en-US" dirty="0" smtClean="0"/>
              <a:t>願他們的住處，變為荒場；願他們的帳棚，無人居住。</a:t>
            </a:r>
            <a:endParaRPr lang="en-US" altLang="zh-TW" dirty="0" smtClean="0"/>
          </a:p>
          <a:p>
            <a:r>
              <a:rPr lang="zh-TW" altLang="en-US" dirty="0" smtClean="0"/>
              <a:t>詩篇</a:t>
            </a:r>
            <a:r>
              <a:rPr lang="en-US" altLang="zh-TW" dirty="0" smtClean="0"/>
              <a:t>109:8 </a:t>
            </a:r>
            <a:r>
              <a:rPr lang="zh-TW" altLang="en-US" dirty="0" smtClean="0"/>
              <a:t>願他的年日短少；願別人得他的職分。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43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詩篇</a:t>
            </a:r>
            <a:r>
              <a:rPr lang="en-US" altLang="zh-TW" dirty="0" smtClean="0"/>
              <a:t>69:25</a:t>
            </a:r>
            <a:r>
              <a:rPr lang="en-US" altLang="zh-TW" baseline="0" dirty="0" smtClean="0"/>
              <a:t> </a:t>
            </a:r>
            <a:r>
              <a:rPr lang="zh-TW" altLang="en-US" dirty="0" smtClean="0"/>
              <a:t>願他們的住處，變為荒場；願他們的帳棚，無人居住。</a:t>
            </a:r>
            <a:endParaRPr lang="en-US" altLang="zh-TW" dirty="0" smtClean="0"/>
          </a:p>
          <a:p>
            <a:r>
              <a:rPr lang="zh-TW" altLang="en-US" dirty="0" smtClean="0"/>
              <a:t>詩篇</a:t>
            </a:r>
            <a:r>
              <a:rPr lang="en-US" altLang="zh-TW" dirty="0" smtClean="0"/>
              <a:t>109:8 </a:t>
            </a:r>
            <a:r>
              <a:rPr lang="zh-TW" altLang="en-US" dirty="0" smtClean="0"/>
              <a:t>願他的年日短少；願別人得他的職分。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83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43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837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使徒行傳</a:t>
            </a:r>
            <a:r>
              <a:rPr lang="en-US" altLang="zh-TW" dirty="0" smtClean="0"/>
              <a:t>1:18-19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18 </a:t>
            </a:r>
            <a:r>
              <a:rPr lang="zh-TW" altLang="en-US" dirty="0" smtClean="0"/>
              <a:t>這人用他作惡的工價，買了一塊田，以後身子仆倒，肚腹崩裂，腸子都流出來。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19 </a:t>
            </a:r>
            <a:r>
              <a:rPr lang="zh-TW" altLang="en-US" dirty="0" smtClean="0"/>
              <a:t>住在耶路撒冷的眾人都知道這事，所以按著他們那裡的話，給那塊田起名叫亞革大馬，就是血田的意思。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馬太福音</a:t>
            </a:r>
            <a:r>
              <a:rPr lang="en-US" altLang="zh-TW" dirty="0" smtClean="0"/>
              <a:t>27:5-8</a:t>
            </a:r>
          </a:p>
          <a:p>
            <a:r>
              <a:rPr lang="en-US" dirty="0" smtClean="0"/>
              <a:t>5</a:t>
            </a:r>
            <a:r>
              <a:rPr lang="zh-TW" altLang="en-US" dirty="0" smtClean="0"/>
              <a:t> </a:t>
            </a:r>
            <a:r>
              <a:rPr lang="zh-TW" altLang="en-US" dirty="0" smtClean="0">
                <a:effectLst/>
              </a:rPr>
              <a:t>猶大就把那銀錢丟在殿裡出去</a:t>
            </a:r>
            <a:r>
              <a:rPr lang="zh-TW" altLang="en-US" dirty="0" smtClean="0"/>
              <a:t>吊</a:t>
            </a:r>
            <a:r>
              <a:rPr lang="zh-TW" altLang="en-US" dirty="0" smtClean="0">
                <a:effectLst/>
              </a:rPr>
              <a:t>死了。</a:t>
            </a:r>
          </a:p>
          <a:p>
            <a:r>
              <a:rPr lang="en-US" dirty="0" smtClean="0">
                <a:effectLst/>
              </a:rPr>
              <a:t>6</a:t>
            </a:r>
            <a:r>
              <a:rPr lang="zh-TW" altLang="en-US" dirty="0" smtClean="0">
                <a:effectLst/>
              </a:rPr>
              <a:t> 祭司長拾起銀錢來說：「這是血價，不可放在庫裡。」</a:t>
            </a:r>
          </a:p>
          <a:p>
            <a:r>
              <a:rPr lang="en-US" dirty="0" smtClean="0">
                <a:effectLst/>
              </a:rPr>
              <a:t>7</a:t>
            </a:r>
            <a:r>
              <a:rPr lang="zh-TW" altLang="en-US" dirty="0" smtClean="0">
                <a:effectLst/>
              </a:rPr>
              <a:t> 他們商議，就用那銀錢買了窯戶的一塊田，為要埋葬外鄉人。</a:t>
            </a:r>
          </a:p>
          <a:p>
            <a:r>
              <a:rPr lang="en-US" dirty="0" smtClean="0">
                <a:effectLst/>
              </a:rPr>
              <a:t>8</a:t>
            </a:r>
            <a:r>
              <a:rPr lang="zh-TW" altLang="en-US" dirty="0" smtClean="0">
                <a:effectLst/>
              </a:rPr>
              <a:t> 所以那塊田，直到今日還叫作血田。</a:t>
            </a:r>
          </a:p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56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使徒行傳</a:t>
            </a:r>
            <a:r>
              <a:rPr lang="en-US" altLang="zh-TW" dirty="0" smtClean="0"/>
              <a:t>1:18-19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18 </a:t>
            </a:r>
            <a:r>
              <a:rPr lang="zh-TW" altLang="en-US" dirty="0" smtClean="0"/>
              <a:t>這人用他作惡的工價，買了一塊田，以後身子仆倒，肚腹崩裂，腸子都流出來。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19 </a:t>
            </a:r>
            <a:r>
              <a:rPr lang="zh-TW" altLang="en-US" dirty="0" smtClean="0"/>
              <a:t>住在耶路撒冷的眾人都知道這事，所以按著他們那裡的話，給那塊田起名叫亞革大馬，就是血田的意思。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馬太福音</a:t>
            </a:r>
            <a:r>
              <a:rPr lang="en-US" altLang="zh-TW" dirty="0" smtClean="0"/>
              <a:t>27:5-8</a:t>
            </a:r>
          </a:p>
          <a:p>
            <a:r>
              <a:rPr lang="en-US" dirty="0" smtClean="0"/>
              <a:t>5</a:t>
            </a:r>
            <a:r>
              <a:rPr lang="zh-TW" altLang="en-US" dirty="0" smtClean="0"/>
              <a:t> </a:t>
            </a:r>
            <a:r>
              <a:rPr lang="zh-TW" altLang="en-US" dirty="0" smtClean="0">
                <a:effectLst/>
              </a:rPr>
              <a:t>猶大就把那銀錢丟在殿裡</a:t>
            </a:r>
            <a:r>
              <a:rPr lang="zh-TW" altLang="en-US" smtClean="0">
                <a:effectLst/>
              </a:rPr>
              <a:t>出去</a:t>
            </a:r>
            <a:r>
              <a:rPr lang="zh-TW" altLang="en-US" smtClean="0"/>
              <a:t>吊</a:t>
            </a:r>
            <a:r>
              <a:rPr lang="zh-TW" altLang="en-US" smtClean="0">
                <a:effectLst/>
              </a:rPr>
              <a:t>死</a:t>
            </a:r>
            <a:r>
              <a:rPr lang="zh-TW" altLang="en-US" dirty="0" smtClean="0">
                <a:effectLst/>
              </a:rPr>
              <a:t>了。</a:t>
            </a:r>
          </a:p>
          <a:p>
            <a:r>
              <a:rPr lang="en-US" dirty="0" smtClean="0">
                <a:effectLst/>
              </a:rPr>
              <a:t>6</a:t>
            </a:r>
            <a:r>
              <a:rPr lang="zh-TW" altLang="en-US" dirty="0" smtClean="0">
                <a:effectLst/>
              </a:rPr>
              <a:t> 祭司長拾起銀錢來說：「這是血價，不可放在庫裡。」</a:t>
            </a:r>
          </a:p>
          <a:p>
            <a:r>
              <a:rPr lang="en-US" dirty="0" smtClean="0">
                <a:effectLst/>
              </a:rPr>
              <a:t>7</a:t>
            </a:r>
            <a:r>
              <a:rPr lang="zh-TW" altLang="en-US" dirty="0" smtClean="0">
                <a:effectLst/>
              </a:rPr>
              <a:t> 他們商議，就用那銀錢買了窯戶的一塊田，為要埋葬外鄉人。</a:t>
            </a:r>
          </a:p>
          <a:p>
            <a:r>
              <a:rPr lang="en-US" dirty="0" smtClean="0">
                <a:effectLst/>
              </a:rPr>
              <a:t>8</a:t>
            </a:r>
            <a:r>
              <a:rPr lang="zh-TW" altLang="en-US" dirty="0" smtClean="0">
                <a:effectLst/>
              </a:rPr>
              <a:t> 所以那塊田，直到今日還叫作血田。</a:t>
            </a:r>
          </a:p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31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使徒行傳</a:t>
            </a:r>
            <a:r>
              <a:rPr lang="en-US" altLang="zh-TW" dirty="0" smtClean="0"/>
              <a:t>1:18-19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18 </a:t>
            </a:r>
            <a:r>
              <a:rPr lang="zh-TW" altLang="en-US" dirty="0" smtClean="0"/>
              <a:t>這人用他作惡的工價，買了一塊田，以後身子仆倒，肚腹崩裂，腸子都流出來。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19 </a:t>
            </a:r>
            <a:r>
              <a:rPr lang="zh-TW" altLang="en-US" dirty="0" smtClean="0"/>
              <a:t>住在耶路撒冷的眾人都知道這事，所以按著他們那裡的話，給那塊田起名叫亞革大馬，就是血田的意思。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馬太福音</a:t>
            </a:r>
            <a:r>
              <a:rPr lang="en-US" altLang="zh-TW" dirty="0" smtClean="0"/>
              <a:t>27:5-8</a:t>
            </a:r>
          </a:p>
          <a:p>
            <a:r>
              <a:rPr lang="en-US" dirty="0" smtClean="0"/>
              <a:t>5</a:t>
            </a:r>
            <a:r>
              <a:rPr lang="zh-TW" altLang="en-US" dirty="0" smtClean="0"/>
              <a:t> </a:t>
            </a:r>
            <a:r>
              <a:rPr lang="zh-TW" altLang="en-US" dirty="0" smtClean="0">
                <a:effectLst/>
              </a:rPr>
              <a:t>猶大就把那銀錢丟在殿裡</a:t>
            </a:r>
            <a:r>
              <a:rPr lang="zh-TW" altLang="en-US" smtClean="0">
                <a:effectLst/>
              </a:rPr>
              <a:t>出去</a:t>
            </a:r>
            <a:r>
              <a:rPr lang="zh-TW" altLang="en-US" smtClean="0"/>
              <a:t>吊</a:t>
            </a:r>
            <a:r>
              <a:rPr lang="zh-TW" altLang="en-US" smtClean="0">
                <a:effectLst/>
              </a:rPr>
              <a:t>死</a:t>
            </a:r>
            <a:r>
              <a:rPr lang="zh-TW" altLang="en-US" dirty="0" smtClean="0">
                <a:effectLst/>
              </a:rPr>
              <a:t>了。</a:t>
            </a:r>
          </a:p>
          <a:p>
            <a:r>
              <a:rPr lang="en-US" dirty="0" smtClean="0">
                <a:effectLst/>
              </a:rPr>
              <a:t>6</a:t>
            </a:r>
            <a:r>
              <a:rPr lang="zh-TW" altLang="en-US" dirty="0" smtClean="0">
                <a:effectLst/>
              </a:rPr>
              <a:t> 祭司長拾起銀錢來說：「這是血價，不可放在庫裡。」</a:t>
            </a:r>
          </a:p>
          <a:p>
            <a:r>
              <a:rPr lang="en-US" dirty="0" smtClean="0">
                <a:effectLst/>
              </a:rPr>
              <a:t>7</a:t>
            </a:r>
            <a:r>
              <a:rPr lang="zh-TW" altLang="en-US" dirty="0" smtClean="0">
                <a:effectLst/>
              </a:rPr>
              <a:t> 他們商議，就用那銀錢買了窯戶的一塊田，為要埋葬外鄉人。</a:t>
            </a:r>
          </a:p>
          <a:p>
            <a:r>
              <a:rPr lang="en-US" dirty="0" smtClean="0">
                <a:effectLst/>
              </a:rPr>
              <a:t>8</a:t>
            </a:r>
            <a:r>
              <a:rPr lang="zh-TW" altLang="en-US" dirty="0" smtClean="0">
                <a:effectLst/>
              </a:rPr>
              <a:t> 所以那塊田，直到今日還叫作血田。</a:t>
            </a:r>
          </a:p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261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約翰福音</a:t>
            </a:r>
            <a:r>
              <a:rPr lang="en-US" altLang="zh-TW" dirty="0" smtClean="0"/>
              <a:t>7:1-5</a:t>
            </a:r>
          </a:p>
          <a:p>
            <a:r>
              <a:rPr lang="en-US" altLang="zh-TW" dirty="0" smtClean="0"/>
              <a:t>1</a:t>
            </a:r>
            <a:r>
              <a:rPr lang="zh-TW" altLang="en-US" dirty="0" smtClean="0"/>
              <a:t>這事以後，耶穌在加利利遊行，不願在猶太遊行；因為猶太人想要殺他。</a:t>
            </a:r>
          </a:p>
          <a:p>
            <a:r>
              <a:rPr lang="en-US" dirty="0" smtClean="0"/>
              <a:t>2</a:t>
            </a:r>
            <a:r>
              <a:rPr lang="zh-TW" altLang="en-US" dirty="0" smtClean="0"/>
              <a:t>當時猶太人的住棚節近了。</a:t>
            </a:r>
          </a:p>
          <a:p>
            <a:r>
              <a:rPr lang="en-US" dirty="0" smtClean="0"/>
              <a:t>3</a:t>
            </a:r>
            <a:r>
              <a:rPr lang="zh-TW" altLang="en-US" dirty="0" smtClean="0"/>
              <a:t>耶穌的弟兄就對他說：「你離開這裡上猶太去罷，叫你的門徒也看見你所行的事。</a:t>
            </a:r>
          </a:p>
          <a:p>
            <a:r>
              <a:rPr lang="en-US" dirty="0" smtClean="0"/>
              <a:t>4</a:t>
            </a:r>
            <a:r>
              <a:rPr lang="zh-TW" altLang="en-US" dirty="0" smtClean="0"/>
              <a:t>人要顯揚名聲，沒有在暗處行事的；你如果行這些事，就當將自己顯明給世人看。」</a:t>
            </a:r>
          </a:p>
          <a:p>
            <a:r>
              <a:rPr lang="en-US" dirty="0" smtClean="0"/>
              <a:t>5</a:t>
            </a:r>
            <a:r>
              <a:rPr lang="zh-TW" altLang="en-US" dirty="0" smtClean="0"/>
              <a:t>因為連他的弟兄說這話，是因為不信他。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太</a:t>
            </a:r>
            <a:r>
              <a:rPr lang="en-US" altLang="zh-TW" dirty="0" smtClean="0"/>
              <a:t>16:23 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耶穌轉過來，對彼得說：「撒但退我後邊去罷，你是絆我腳的；因為你不體貼神的意思，只體貼人的意思。」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dirty="0" smtClean="0"/>
              <a:t>約</a:t>
            </a:r>
            <a:r>
              <a:rPr lang="en-US" altLang="zh-TW" dirty="0" smtClean="0"/>
              <a:t>6:70</a:t>
            </a:r>
            <a:r>
              <a:rPr lang="zh-TW" altLang="en-US" baseline="0" dirty="0" smtClean="0"/>
              <a:t> 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耶穌說：「我不是揀選了你們十二個門徒麼？但你們中間有一個是魔鬼。」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TW" dirty="0" smtClean="0"/>
          </a:p>
          <a:p>
            <a:r>
              <a:rPr lang="zh-TW" altLang="en-US" dirty="0" smtClean="0"/>
              <a:t>太</a:t>
            </a:r>
            <a:r>
              <a:rPr lang="en-US" altLang="zh-TW" dirty="0" smtClean="0"/>
              <a:t>26:69-75 </a:t>
            </a:r>
            <a:r>
              <a:rPr lang="zh-TW" altLang="en-US" dirty="0" smtClean="0"/>
              <a:t>彼得三次不認主。</a:t>
            </a:r>
            <a:endParaRPr lang="en-US" altLang="zh-TW" dirty="0" smtClean="0"/>
          </a:p>
          <a:p>
            <a:r>
              <a:rPr lang="zh-TW" altLang="en-US" dirty="0" smtClean="0"/>
              <a:t>太</a:t>
            </a:r>
            <a:r>
              <a:rPr lang="en-US" altLang="zh-TW" dirty="0" smtClean="0"/>
              <a:t>26:14-16, 47-50 </a:t>
            </a:r>
            <a:r>
              <a:rPr lang="zh-TW" altLang="en-US" dirty="0" smtClean="0"/>
              <a:t>猶大賣主。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太</a:t>
            </a:r>
            <a:r>
              <a:rPr lang="en-US" altLang="zh-TW" dirty="0" smtClean="0"/>
              <a:t>26:75 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彼得想起耶穌所說的話：「雞叫以先，你要三次不認我。」他就出去痛哭。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dirty="0" smtClean="0"/>
              <a:t>太</a:t>
            </a:r>
            <a:r>
              <a:rPr lang="en-US" altLang="zh-TW" dirty="0" smtClean="0"/>
              <a:t>27:3-4a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這時候，賣耶穌的猶大，看見耶穌已經定了罪，就後悔，把那三十塊錢，拿回來給祭司長和長老說：「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我賣了無辜之人的血，是有罪了。」</a:t>
            </a:r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563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約翰福音</a:t>
            </a:r>
            <a:r>
              <a:rPr lang="en-US" altLang="zh-TW" dirty="0" smtClean="0"/>
              <a:t>7:1-5</a:t>
            </a:r>
          </a:p>
          <a:p>
            <a:r>
              <a:rPr lang="en-US" altLang="zh-TW" dirty="0" smtClean="0"/>
              <a:t>1</a:t>
            </a:r>
            <a:r>
              <a:rPr lang="zh-TW" altLang="en-US" dirty="0" smtClean="0"/>
              <a:t>這事以後，耶穌在加利利遊行，不願在猶太遊行；因為猶太人想要殺他。</a:t>
            </a:r>
          </a:p>
          <a:p>
            <a:r>
              <a:rPr lang="en-US" dirty="0" smtClean="0"/>
              <a:t>2</a:t>
            </a:r>
            <a:r>
              <a:rPr lang="zh-TW" altLang="en-US" dirty="0" smtClean="0"/>
              <a:t>當時猶太人的住棚節近了。</a:t>
            </a:r>
          </a:p>
          <a:p>
            <a:r>
              <a:rPr lang="en-US" dirty="0" smtClean="0"/>
              <a:t>3</a:t>
            </a:r>
            <a:r>
              <a:rPr lang="zh-TW" altLang="en-US" dirty="0" smtClean="0"/>
              <a:t>耶穌的弟兄就對他說：「你離開這裡上猶太去罷，叫你的門徒也看見你所行的事。</a:t>
            </a:r>
          </a:p>
          <a:p>
            <a:r>
              <a:rPr lang="en-US" dirty="0" smtClean="0"/>
              <a:t>4</a:t>
            </a:r>
            <a:r>
              <a:rPr lang="zh-TW" altLang="en-US" dirty="0" smtClean="0"/>
              <a:t>人要顯揚名聲，沒有在暗處行事的；你如果行這些事，就當將自己顯明給世人看。」</a:t>
            </a:r>
          </a:p>
          <a:p>
            <a:r>
              <a:rPr lang="en-US" dirty="0" smtClean="0"/>
              <a:t>5</a:t>
            </a:r>
            <a:r>
              <a:rPr lang="zh-TW" altLang="en-US" dirty="0" smtClean="0"/>
              <a:t>因為連他的弟兄說這話，是因為不信他。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太</a:t>
            </a:r>
            <a:r>
              <a:rPr lang="en-US" altLang="zh-TW" dirty="0" smtClean="0"/>
              <a:t>16:23 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耶穌轉過來，對彼得說：「撒但退我後邊去罷，你是絆我腳的；因為你不體貼神的意思，只體貼人的意思。」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dirty="0" smtClean="0"/>
              <a:t>約</a:t>
            </a:r>
            <a:r>
              <a:rPr lang="en-US" altLang="zh-TW" dirty="0" smtClean="0"/>
              <a:t>6:70</a:t>
            </a:r>
            <a:r>
              <a:rPr lang="zh-TW" altLang="en-US" baseline="0" dirty="0" smtClean="0"/>
              <a:t> 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耶穌說：「我不是揀選了你們十二個門徒麼？但你們中間有一個是魔鬼。」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TW" dirty="0" smtClean="0"/>
          </a:p>
          <a:p>
            <a:r>
              <a:rPr lang="zh-TW" altLang="en-US" dirty="0" smtClean="0"/>
              <a:t>太</a:t>
            </a:r>
            <a:r>
              <a:rPr lang="en-US" altLang="zh-TW" dirty="0" smtClean="0"/>
              <a:t>26:69-75 </a:t>
            </a:r>
            <a:r>
              <a:rPr lang="zh-TW" altLang="en-US" dirty="0" smtClean="0"/>
              <a:t>彼得三次不認主。</a:t>
            </a:r>
            <a:endParaRPr lang="en-US" altLang="zh-TW" dirty="0" smtClean="0"/>
          </a:p>
          <a:p>
            <a:r>
              <a:rPr lang="zh-TW" altLang="en-US" dirty="0" smtClean="0"/>
              <a:t>太</a:t>
            </a:r>
            <a:r>
              <a:rPr lang="en-US" altLang="zh-TW" dirty="0" smtClean="0"/>
              <a:t>26:14-16, 47-50 </a:t>
            </a:r>
            <a:r>
              <a:rPr lang="zh-TW" altLang="en-US" dirty="0" smtClean="0"/>
              <a:t>猶大賣主。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太</a:t>
            </a:r>
            <a:r>
              <a:rPr lang="en-US" altLang="zh-TW" dirty="0" smtClean="0"/>
              <a:t>26:75 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彼得想起耶穌所說的話：「雞叫以先，你要三次不認我。」他就出去痛哭。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dirty="0" smtClean="0"/>
              <a:t>太</a:t>
            </a:r>
            <a:r>
              <a:rPr lang="en-US" altLang="zh-TW" dirty="0" smtClean="0"/>
              <a:t>27:3-4a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這時候，賣耶穌的猶大，看見耶穌已經定了罪，就後悔，把那三十塊錢，拿回來給祭司長和長老說：「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我賣了無辜之人的血，是有罪了。」</a:t>
            </a:r>
            <a:endParaRPr lang="en-US" altLang="zh-TW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431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馬太福音</a:t>
            </a:r>
            <a:r>
              <a:rPr lang="en-US" altLang="zh-TW" dirty="0" smtClean="0"/>
              <a:t>19:28</a:t>
            </a: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耶穌說：「我實在告訴你們，你們這跟從我的人，到復興的時候，人子坐在他榮耀的寶座上，你們也要坐在十二個寶座上，審判以色列十二個支派。」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dirty="0" smtClean="0"/>
              <a:t>申命記</a:t>
            </a:r>
            <a:r>
              <a:rPr lang="en-US" altLang="zh-TW" dirty="0" smtClean="0"/>
              <a:t>18:9-12</a:t>
            </a:r>
          </a:p>
          <a:p>
            <a:r>
              <a:rPr lang="en-US" altLang="zh-TW" dirty="0" smtClean="0">
                <a:effectLst/>
              </a:rPr>
              <a:t>9 </a:t>
            </a:r>
            <a:r>
              <a:rPr lang="zh-TW" altLang="en-US" dirty="0" smtClean="0">
                <a:effectLst/>
              </a:rPr>
              <a:t>你到了耶和華你神所賜之地，那些國民所行可憎惡的事，你不可學著行。</a:t>
            </a:r>
          </a:p>
          <a:p>
            <a:r>
              <a:rPr lang="en-US" dirty="0" smtClean="0">
                <a:effectLst/>
              </a:rPr>
              <a:t>10 </a:t>
            </a:r>
            <a:r>
              <a:rPr lang="zh-TW" altLang="en-US" dirty="0" smtClean="0">
                <a:effectLst/>
              </a:rPr>
              <a:t>你們中間不可有人使兒女經火，也不可有占卜的、觀兆的、用法術的、行邪術的、</a:t>
            </a:r>
          </a:p>
          <a:p>
            <a:r>
              <a:rPr lang="en-US" dirty="0" smtClean="0">
                <a:effectLst/>
              </a:rPr>
              <a:t>11 </a:t>
            </a:r>
            <a:r>
              <a:rPr lang="zh-TW" altLang="en-US" dirty="0" smtClean="0">
                <a:effectLst/>
              </a:rPr>
              <a:t>用迷術的、交鬼的、行巫術的、過陰的。</a:t>
            </a:r>
          </a:p>
          <a:p>
            <a:r>
              <a:rPr lang="en-US" dirty="0" smtClean="0">
                <a:effectLst/>
              </a:rPr>
              <a:t>12 </a:t>
            </a:r>
            <a:r>
              <a:rPr lang="zh-TW" altLang="en-US" dirty="0" smtClean="0">
                <a:effectLst/>
              </a:rPr>
              <a:t>凡行這些事的，都為耶和華所憎惡；因那些國民行這可憎惡的事，所以耶和華你的神將他們從你面前趕出。</a:t>
            </a:r>
            <a:endParaRPr lang="en-US" altLang="zh-TW" dirty="0" smtClean="0">
              <a:effectLst/>
            </a:endParaRPr>
          </a:p>
          <a:p>
            <a:endParaRPr lang="en-US" altLang="zh-TW" dirty="0" smtClean="0">
              <a:effectLst/>
            </a:endParaRPr>
          </a:p>
          <a:p>
            <a:r>
              <a:rPr lang="zh-TW" altLang="en-US" dirty="0" smtClean="0">
                <a:effectLst/>
              </a:rPr>
              <a:t>箴言</a:t>
            </a:r>
            <a:r>
              <a:rPr lang="en-US" altLang="zh-TW" dirty="0" smtClean="0">
                <a:effectLst/>
              </a:rPr>
              <a:t>16:33</a:t>
            </a: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籤放在懷裡；定事由耶和華。</a:t>
            </a:r>
            <a:endParaRPr lang="zh-TW" alt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02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142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effectLst/>
              </a:rPr>
              <a:t>猶</a:t>
            </a:r>
            <a:r>
              <a:rPr lang="en-US" altLang="zh-TW" dirty="0" smtClean="0">
                <a:effectLst/>
              </a:rPr>
              <a:t>20-21</a:t>
            </a:r>
          </a:p>
          <a:p>
            <a:r>
              <a:rPr lang="en-US" altLang="zh-TW" dirty="0" smtClean="0">
                <a:effectLst/>
              </a:rPr>
              <a:t>20 </a:t>
            </a:r>
            <a:r>
              <a:rPr lang="zh-TW" altLang="en-US" dirty="0" smtClean="0">
                <a:effectLst/>
              </a:rPr>
              <a:t>親愛的弟兄阿，你們卻要在至聖的真道上造就自己，在聖靈裡禱告，</a:t>
            </a:r>
          </a:p>
          <a:p>
            <a:r>
              <a:rPr lang="en-US" dirty="0" smtClean="0">
                <a:effectLst/>
              </a:rPr>
              <a:t>21 </a:t>
            </a:r>
            <a:r>
              <a:rPr lang="zh-TW" altLang="en-US" dirty="0" smtClean="0">
                <a:effectLst/>
              </a:rPr>
              <a:t>保守自己常在神的愛中，仰望我們主耶穌基督的憐憫，直到永生。</a:t>
            </a:r>
            <a:endParaRPr lang="en-US" altLang="zh-TW" dirty="0" smtClean="0">
              <a:effectLst/>
            </a:endParaRPr>
          </a:p>
          <a:p>
            <a:endParaRPr lang="en-US" altLang="zh-TW" dirty="0" smtClean="0">
              <a:effectLst/>
            </a:endParaRPr>
          </a:p>
          <a:p>
            <a:r>
              <a:rPr lang="zh-TW" altLang="en-US" dirty="0" smtClean="0">
                <a:effectLst/>
              </a:rPr>
              <a:t>提後</a:t>
            </a:r>
            <a:r>
              <a:rPr lang="en-US" altLang="zh-TW" dirty="0" smtClean="0">
                <a:effectLst/>
              </a:rPr>
              <a:t>2:15</a:t>
            </a:r>
            <a:endParaRPr lang="zh-TW" altLang="en-US" dirty="0" smtClean="0">
              <a:effectLst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你當竭力，在神面前得蒙喜悅，作無愧的工人，按著正意分解真理的道。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065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en-US" altLang="zh-TW" baseline="0" dirty="0" smtClean="0"/>
              <a:t> </a:t>
            </a:r>
            <a:r>
              <a:rPr lang="zh-TW" altLang="en-US" dirty="0" smtClean="0"/>
              <a:t>這兩節經文分別來自兩首「個人哀歌」，詩人在其中描寫自己在深深苦難中的困境，祈求神來解救，呼求神發出怒氣來對付受苦者的敵人。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168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445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63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09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安息日可走的路程，就是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2000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肘，或一公里左右。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10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其中巴多羅買相傳是約翰福音第一章的拿但業，達太應該就是雅各的兒子猶大。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使徒行傳只列出十一位門徒，因為加略人猶大賣主，他已丟棄自己使徒的職任。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馬太福音</a:t>
            </a:r>
            <a:r>
              <a:rPr lang="en-US" altLang="zh-TW" dirty="0" smtClean="0"/>
              <a:t>10:1-4</a:t>
            </a:r>
          </a:p>
          <a:p>
            <a:r>
              <a:rPr lang="en-US" altLang="zh-TW" dirty="0" smtClean="0"/>
              <a:t>1</a:t>
            </a:r>
            <a:r>
              <a:rPr lang="zh-TW" altLang="en-US" dirty="0" smtClean="0"/>
              <a:t>耶穌叫了十二個門徒來，給他們權柄，能趕逐污鬼，並醫治各樣的病症。</a:t>
            </a:r>
            <a:br>
              <a:rPr lang="zh-TW" altLang="en-US" dirty="0" smtClean="0"/>
            </a:br>
            <a:r>
              <a:rPr lang="en-US" dirty="0" smtClean="0"/>
              <a:t>2</a:t>
            </a:r>
            <a:r>
              <a:rPr lang="zh-TW" altLang="en-US" dirty="0" smtClean="0"/>
              <a:t>這十二使徒的名，頭一個叫西門，又稱彼得，還有他兄弟安得烈；西庇太的兒子雅各，和雅各的兄弟約翰；</a:t>
            </a:r>
          </a:p>
          <a:p>
            <a:r>
              <a:rPr lang="en-US" dirty="0" smtClean="0"/>
              <a:t>3</a:t>
            </a:r>
            <a:r>
              <a:rPr lang="zh-TW" altLang="en-US" dirty="0" smtClean="0"/>
              <a:t>腓力、和巴多羅買、多馬、和稅吏馬太、亞勒腓的兒子雅各、和達太；</a:t>
            </a:r>
          </a:p>
          <a:p>
            <a:r>
              <a:rPr lang="en-US" dirty="0" smtClean="0"/>
              <a:t>4</a:t>
            </a:r>
            <a:r>
              <a:rPr lang="zh-TW" altLang="en-US" dirty="0" smtClean="0"/>
              <a:t>奮銳黨的西門，還有賣耶穌的加略人猶大。</a:t>
            </a:r>
          </a:p>
          <a:p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馬可福音</a:t>
            </a:r>
            <a:r>
              <a:rPr lang="en-US" altLang="zh-TW" dirty="0" smtClean="0"/>
              <a:t>3:13-19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13</a:t>
            </a:r>
            <a:r>
              <a:rPr lang="zh-TW" altLang="en-US" dirty="0" smtClean="0"/>
              <a:t>耶穌上了山，隨自己的意思叫人來，他們便來到他那裡。</a:t>
            </a:r>
          </a:p>
          <a:p>
            <a:r>
              <a:rPr lang="en-US" dirty="0" smtClean="0"/>
              <a:t>14</a:t>
            </a:r>
            <a:r>
              <a:rPr lang="zh-TW" altLang="en-US" dirty="0" smtClean="0"/>
              <a:t>他就設立十二個人，要他們常和自己同在，也要差他們去傳道，</a:t>
            </a:r>
          </a:p>
          <a:p>
            <a:r>
              <a:rPr lang="en-US" dirty="0" smtClean="0"/>
              <a:t>15</a:t>
            </a:r>
            <a:r>
              <a:rPr lang="zh-TW" altLang="en-US" dirty="0" smtClean="0"/>
              <a:t>並給他們權柄趕鬼。</a:t>
            </a:r>
          </a:p>
          <a:p>
            <a:r>
              <a:rPr lang="en-US" dirty="0" smtClean="0"/>
              <a:t>16</a:t>
            </a:r>
            <a:r>
              <a:rPr lang="zh-TW" altLang="en-US" dirty="0" smtClean="0"/>
              <a:t>這十二個人有西門，耶穌又給他起名叫彼得；</a:t>
            </a:r>
          </a:p>
          <a:p>
            <a:r>
              <a:rPr lang="en-US" dirty="0" smtClean="0"/>
              <a:t>17</a:t>
            </a:r>
            <a:r>
              <a:rPr lang="zh-TW" altLang="en-US" dirty="0" smtClean="0"/>
              <a:t>還有西庇太的兒子雅各，和雅各的兄弟約翰；又給這個兩人起名叫半尼其，就是雷子的意思；</a:t>
            </a:r>
          </a:p>
          <a:p>
            <a:r>
              <a:rPr lang="en-US" dirty="0" smtClean="0"/>
              <a:t>18</a:t>
            </a:r>
            <a:r>
              <a:rPr lang="zh-TW" altLang="en-US" dirty="0" smtClean="0"/>
              <a:t>又有安得烈、腓力、巴多羅買、馬太、多馬、亞勒腓的兒子雅各，和達太，並奮銳黨的西門。</a:t>
            </a:r>
          </a:p>
          <a:p>
            <a:r>
              <a:rPr lang="en-US" dirty="0" smtClean="0"/>
              <a:t>19</a:t>
            </a:r>
            <a:r>
              <a:rPr lang="zh-TW" altLang="en-US" dirty="0" smtClean="0"/>
              <a:t>還有賣耶穌的加略人猶大。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路加福音</a:t>
            </a:r>
            <a:r>
              <a:rPr lang="en-US" altLang="zh-CN" dirty="0" smtClean="0"/>
              <a:t>6:12-16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那時，耶穌出去上山禱告；整夜禱告神。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到了天亮，叫他的門徒來；就從他們中間挑選十二個人，稱他們為使徒。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dirty="0" smtClean="0"/>
              <a:t>14</a:t>
            </a:r>
            <a:r>
              <a:rPr lang="zh-TW" altLang="en-US" dirty="0" smtClean="0"/>
              <a:t>這十二個人有西門，耶穌又給他起名彼得，還有他兄弟安得烈，又有雅各和約翰、腓力和巴多羅買、</a:t>
            </a:r>
          </a:p>
          <a:p>
            <a:r>
              <a:rPr lang="en-US" dirty="0" smtClean="0"/>
              <a:t>15</a:t>
            </a:r>
            <a:r>
              <a:rPr lang="zh-TW" altLang="en-US" dirty="0" smtClean="0"/>
              <a:t>馬太和多馬、亞勒腓的兒子雅各、和奮銳黨的西門、</a:t>
            </a:r>
          </a:p>
          <a:p>
            <a:r>
              <a:rPr lang="en-US" dirty="0" smtClean="0"/>
              <a:t>16</a:t>
            </a:r>
            <a:r>
              <a:rPr lang="zh-TW" altLang="en-US" dirty="0" smtClean="0"/>
              <a:t>雅各的兒子猶大，和賣主的加略人猶大。</a:t>
            </a:r>
          </a:p>
          <a:p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70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耶穌是主道成肉身的名字。因為，作為人，祂從馬利亞而生，稱呼她為耶穌的母親是恰當的。但聖經從不稱她為「神的母親」。</a:t>
            </a:r>
            <a:endParaRPr lang="en-US" altLang="zh-TW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除了這段經文外，另外還有幾段經文可以駁倒馬利亞終身是處女的看法（參看太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12:46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；可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6:3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；約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7:3,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；林前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9:5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；加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1:19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）。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70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使徒行傳</a:t>
            </a:r>
            <a:r>
              <a:rPr lang="en-US" altLang="zh-TW" dirty="0" smtClean="0"/>
              <a:t>1:3-5</a:t>
            </a:r>
          </a:p>
          <a:p>
            <a:r>
              <a:rPr lang="en-US" altLang="zh-TW" dirty="0" smtClean="0">
                <a:effectLst/>
              </a:rPr>
              <a:t>3 </a:t>
            </a:r>
            <a:r>
              <a:rPr lang="zh-TW" altLang="en-US" dirty="0" smtClean="0">
                <a:effectLst/>
              </a:rPr>
              <a:t>他受害之後，用許多的憑據，將自己活活的顯給使徒看，四十天之久向他們顯現，講說神國的事。</a:t>
            </a:r>
          </a:p>
          <a:p>
            <a:r>
              <a:rPr lang="en-US" dirty="0" smtClean="0">
                <a:effectLst/>
              </a:rPr>
              <a:t>4</a:t>
            </a:r>
            <a:r>
              <a:rPr lang="zh-TW" altLang="en-US" dirty="0" smtClean="0">
                <a:effectLst/>
              </a:rPr>
              <a:t> 耶穌和他們聚集的時候，囑咐他們說：「不要離開耶路撒冷，要等候父所應許的，就是你們聽見我說過的。</a:t>
            </a:r>
          </a:p>
          <a:p>
            <a:r>
              <a:rPr lang="en-US" dirty="0" smtClean="0">
                <a:effectLst/>
              </a:rPr>
              <a:t>5</a:t>
            </a:r>
            <a:r>
              <a:rPr lang="zh-TW" altLang="en-US" dirty="0" smtClean="0">
                <a:effectLst/>
              </a:rPr>
              <a:t> 約翰是用水施浸；但不多幾日，你們要受聖靈的浸。」</a:t>
            </a:r>
          </a:p>
          <a:p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使徒行傳</a:t>
            </a:r>
            <a:r>
              <a:rPr lang="en-US" altLang="zh-TW" dirty="0" smtClean="0"/>
              <a:t>2:1-4</a:t>
            </a:r>
          </a:p>
          <a:p>
            <a:r>
              <a:rPr lang="en-US" altLang="zh-TW" dirty="0" smtClean="0"/>
              <a:t>1 </a:t>
            </a:r>
            <a:r>
              <a:rPr lang="zh-TW" altLang="en-US" dirty="0" smtClean="0">
                <a:effectLst/>
              </a:rPr>
              <a:t>五旬節到了，門徒都聚集在一處。</a:t>
            </a:r>
            <a:br>
              <a:rPr lang="zh-TW" altLang="en-US" dirty="0" smtClean="0">
                <a:effectLst/>
              </a:rPr>
            </a:br>
            <a:r>
              <a:rPr lang="en-US" dirty="0" smtClean="0">
                <a:effectLst/>
              </a:rPr>
              <a:t>2</a:t>
            </a:r>
            <a:r>
              <a:rPr lang="zh-TW" altLang="en-US" dirty="0" smtClean="0">
                <a:effectLst/>
              </a:rPr>
              <a:t> 忽然從天上有響聲下來，好像一陣大風吹過，充滿了他們所坐的屋子。</a:t>
            </a:r>
          </a:p>
          <a:p>
            <a:r>
              <a:rPr lang="en-US" dirty="0" smtClean="0">
                <a:effectLst/>
              </a:rPr>
              <a:t>3</a:t>
            </a:r>
            <a:r>
              <a:rPr lang="zh-TW" altLang="en-US" dirty="0" smtClean="0">
                <a:effectLst/>
              </a:rPr>
              <a:t> 又有舌頭如火焰顯現出來，分開落在他們各人頭上。</a:t>
            </a:r>
          </a:p>
          <a:p>
            <a:r>
              <a:rPr lang="en-US" dirty="0" smtClean="0">
                <a:effectLst/>
              </a:rPr>
              <a:t>4</a:t>
            </a:r>
            <a:r>
              <a:rPr lang="zh-TW" altLang="en-US" dirty="0" smtClean="0">
                <a:effectLst/>
              </a:rPr>
              <a:t> 他們就都被聖靈充滿，按著聖靈所賜的口才，說起別國的話來。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約翰福音</a:t>
            </a:r>
            <a:r>
              <a:rPr lang="en-US" altLang="zh-TW" dirty="0" smtClean="0"/>
              <a:t>14:14-16</a:t>
            </a:r>
          </a:p>
          <a:p>
            <a:r>
              <a:rPr lang="en-US" altLang="zh-TW" dirty="0" smtClean="0">
                <a:effectLst/>
              </a:rPr>
              <a:t>14 </a:t>
            </a:r>
            <a:r>
              <a:rPr lang="zh-TW" altLang="en-US" dirty="0" smtClean="0">
                <a:effectLst/>
              </a:rPr>
              <a:t>你們若奉我名求甚麼，我必成就。</a:t>
            </a:r>
          </a:p>
          <a:p>
            <a:r>
              <a:rPr lang="en-US" dirty="0" smtClean="0">
                <a:effectLst/>
              </a:rPr>
              <a:t>15</a:t>
            </a:r>
            <a:r>
              <a:rPr lang="zh-TW" altLang="en-US" dirty="0" smtClean="0">
                <a:effectLst/>
              </a:rPr>
              <a:t> 你們若愛我，就必遵守我的命令。</a:t>
            </a:r>
          </a:p>
          <a:p>
            <a:r>
              <a:rPr lang="en-US" dirty="0" smtClean="0">
                <a:effectLst/>
              </a:rPr>
              <a:t>16</a:t>
            </a:r>
            <a:r>
              <a:rPr lang="zh-TW" altLang="en-US" dirty="0" smtClean="0">
                <a:effectLst/>
              </a:rPr>
              <a:t> 我要求父，父就另外賜給你們一位保惠師，叫他永遠與你們同在、</a:t>
            </a:r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70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使徒行傳</a:t>
            </a:r>
            <a:r>
              <a:rPr lang="en-US" altLang="zh-TW" dirty="0" smtClean="0"/>
              <a:t>1:3-5</a:t>
            </a:r>
          </a:p>
          <a:p>
            <a:r>
              <a:rPr lang="en-US" altLang="zh-TW" dirty="0" smtClean="0">
                <a:effectLst/>
              </a:rPr>
              <a:t>3 </a:t>
            </a:r>
            <a:r>
              <a:rPr lang="zh-TW" altLang="en-US" dirty="0" smtClean="0">
                <a:effectLst/>
              </a:rPr>
              <a:t>他受害之後，用許多的憑據，將自己活活的顯給使徒看，四十天之久向他們顯現，講說神國的事。</a:t>
            </a:r>
          </a:p>
          <a:p>
            <a:r>
              <a:rPr lang="en-US" dirty="0" smtClean="0">
                <a:effectLst/>
              </a:rPr>
              <a:t>4</a:t>
            </a:r>
            <a:r>
              <a:rPr lang="zh-TW" altLang="en-US" dirty="0" smtClean="0">
                <a:effectLst/>
              </a:rPr>
              <a:t> 耶穌和他們聚集的時候，囑咐他們說：「不要離開耶路撒冷，要等候父所應許的，就是你們聽見我說過的。</a:t>
            </a:r>
          </a:p>
          <a:p>
            <a:r>
              <a:rPr lang="en-US" dirty="0" smtClean="0">
                <a:effectLst/>
              </a:rPr>
              <a:t>5</a:t>
            </a:r>
            <a:r>
              <a:rPr lang="zh-TW" altLang="en-US" dirty="0" smtClean="0">
                <a:effectLst/>
              </a:rPr>
              <a:t> 約翰是用水施浸；但不多幾日，你們要受聖靈的浸。」</a:t>
            </a:r>
          </a:p>
          <a:p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使徒行傳</a:t>
            </a:r>
            <a:r>
              <a:rPr lang="en-US" altLang="zh-TW" dirty="0" smtClean="0"/>
              <a:t>2:1-4</a:t>
            </a:r>
          </a:p>
          <a:p>
            <a:r>
              <a:rPr lang="en-US" altLang="zh-TW" dirty="0" smtClean="0"/>
              <a:t>1 </a:t>
            </a:r>
            <a:r>
              <a:rPr lang="zh-TW" altLang="en-US" dirty="0" smtClean="0">
                <a:effectLst/>
              </a:rPr>
              <a:t>五旬節到了，門徒都聚集在一處。</a:t>
            </a:r>
            <a:br>
              <a:rPr lang="zh-TW" altLang="en-US" dirty="0" smtClean="0">
                <a:effectLst/>
              </a:rPr>
            </a:br>
            <a:r>
              <a:rPr lang="en-US" dirty="0" smtClean="0">
                <a:effectLst/>
              </a:rPr>
              <a:t>2</a:t>
            </a:r>
            <a:r>
              <a:rPr lang="zh-TW" altLang="en-US" dirty="0" smtClean="0">
                <a:effectLst/>
              </a:rPr>
              <a:t> 忽然從天上有響聲下來，好像一陣大風吹過，充滿了他們所坐的屋子。</a:t>
            </a:r>
          </a:p>
          <a:p>
            <a:r>
              <a:rPr lang="en-US" dirty="0" smtClean="0">
                <a:effectLst/>
              </a:rPr>
              <a:t>3</a:t>
            </a:r>
            <a:r>
              <a:rPr lang="zh-TW" altLang="en-US" dirty="0" smtClean="0">
                <a:effectLst/>
              </a:rPr>
              <a:t> 又有舌頭如火焰顯現出來，分開落在他們各人頭上。</a:t>
            </a:r>
          </a:p>
          <a:p>
            <a:r>
              <a:rPr lang="en-US" dirty="0" smtClean="0">
                <a:effectLst/>
              </a:rPr>
              <a:t>4</a:t>
            </a:r>
            <a:r>
              <a:rPr lang="zh-TW" altLang="en-US" dirty="0" smtClean="0">
                <a:effectLst/>
              </a:rPr>
              <a:t> 他們就都被聖靈充滿，按著聖靈所賜的口才，說起別國的話來。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約翰福音</a:t>
            </a:r>
            <a:r>
              <a:rPr lang="en-US" altLang="zh-TW" dirty="0" smtClean="0"/>
              <a:t>14:14-16</a:t>
            </a:r>
          </a:p>
          <a:p>
            <a:r>
              <a:rPr lang="en-US" altLang="zh-TW" dirty="0" smtClean="0">
                <a:effectLst/>
              </a:rPr>
              <a:t>14 </a:t>
            </a:r>
            <a:r>
              <a:rPr lang="zh-TW" altLang="en-US" dirty="0" smtClean="0">
                <a:effectLst/>
              </a:rPr>
              <a:t>你們若奉我名求甚麼，我必成就。</a:t>
            </a:r>
          </a:p>
          <a:p>
            <a:r>
              <a:rPr lang="en-US" dirty="0" smtClean="0">
                <a:effectLst/>
              </a:rPr>
              <a:t>15</a:t>
            </a:r>
            <a:r>
              <a:rPr lang="zh-TW" altLang="en-US" dirty="0" smtClean="0">
                <a:effectLst/>
              </a:rPr>
              <a:t> 你們若愛我，就必遵守我的命令。</a:t>
            </a:r>
          </a:p>
          <a:p>
            <a:r>
              <a:rPr lang="en-US" dirty="0" smtClean="0">
                <a:effectLst/>
              </a:rPr>
              <a:t>16</a:t>
            </a:r>
            <a:r>
              <a:rPr lang="zh-TW" altLang="en-US" dirty="0" smtClean="0">
                <a:effectLst/>
              </a:rPr>
              <a:t> 我要求父，父就另外賜給你們一位保惠師，叫他永遠與你們同在、</a:t>
            </a:r>
          </a:p>
          <a:p>
            <a:endParaRPr 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99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18-19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兩節經文可以是彼得講話的一部分，但彼得的說話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16-17, 20-21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有連貫的脈絡，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18-19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看作是路加所寫的插入敘述更好，補充說明了猶大死後的狀況。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6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2D569CC5-2387-4681-B4A1-84B7C16F8BE1}" type="datetime1">
              <a:rPr lang="en-US" smtClean="0">
                <a:solidFill>
                  <a:srgbClr val="FFFFFF"/>
                </a:solidFill>
              </a:rPr>
              <a:pPr algn="ctr"/>
              <a:t>10/22/2014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mtClean="0">
                <a:solidFill>
                  <a:schemeClr val="tx2"/>
                </a:solidFill>
              </a:rPr>
              <a:t>2013 Warren Wang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+mn-lt"/>
                <a:ea typeface="Microsoft JhengHei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Microsoft JhengHei" pitchFamily="34" charset="-120"/>
              </a:defRPr>
            </a:lvl1pPr>
            <a:lvl2pPr>
              <a:buSzPct val="100000"/>
              <a:defRPr sz="2400" b="0">
                <a:latin typeface="Calibri" pitchFamily="34" charset="0"/>
                <a:ea typeface="Microsoft JhengHei" pitchFamily="34" charset="-120"/>
                <a:cs typeface="Calibri" pitchFamily="34" charset="0"/>
              </a:defRPr>
            </a:lvl2pPr>
            <a:lvl3pPr>
              <a:defRPr sz="2200" b="0">
                <a:latin typeface="Calibri" pitchFamily="34" charset="0"/>
                <a:ea typeface="DFKai-SB" pitchFamily="65" charset="-120"/>
                <a:cs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748D-1BD7-4056-A0AF-26AEC8EB01AB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2209800" cy="329184"/>
          </a:xfrm>
        </p:spPr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DF90-D74F-448A-9270-37C35C2F0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5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41B9-6275-4203-A4FB-2798C6A411E0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3DDAF-13C5-43FB-989E-37BA09F6CEF3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3"/>
            <a:ext cx="3886200" cy="435816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401"/>
            <a:ext cx="3886200" cy="4358167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9C03071C-D39C-4733-94A2-365FB0E2599D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A04A2956-9503-44F6-B987-BD6FAD628299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C3432-F1AC-4BA7-8B5F-FF837FCAB746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189CA-CA78-4C04-B78E-14C33578DE4E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61946-6869-41BD-A835-608A21875168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extLst/>
          </a:lstStyle>
          <a:p>
            <a:fld id="{AE2CCA1E-20B5-41CE-A16F-7FF29A920081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803400"/>
            <a:ext cx="8153400" cy="432308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A19EEB4-FD35-477E-9341-120807F0FB21}" type="datetime1">
              <a:rPr lang="en-US" smtClean="0"/>
              <a:pPr/>
              <a:t>10/22/2014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z="1400" smtClean="0">
                <a:solidFill>
                  <a:schemeClr val="tx2"/>
                </a:solidFill>
              </a:rPr>
              <a:t>2013 Warren Wang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60227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05947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505947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011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371600" y="1676400"/>
            <a:ext cx="6553200" cy="2667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zh-CN" altLang="en-US" sz="4000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使徒行傳</a:t>
            </a:r>
            <a:r>
              <a:rPr lang="en-US" altLang="zh-TW" sz="4000" dirty="0" smtClean="0">
                <a:solidFill>
                  <a:schemeClr val="tx1"/>
                </a:solidFill>
              </a:rPr>
              <a:t>#2</a:t>
            </a:r>
            <a:r>
              <a:rPr lang="zh-TW" altLang="en-US" sz="4000" dirty="0" smtClean="0">
                <a:solidFill>
                  <a:schemeClr val="tx1"/>
                </a:solidFill>
              </a:rPr>
              <a:t>：禱告與</a:t>
            </a:r>
            <a:r>
              <a:rPr lang="zh-TW" altLang="en-US" sz="4000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等候</a:t>
            </a:r>
            <a:r>
              <a:rPr lang="en-US" altLang="zh-TW" sz="4000" dirty="0" smtClean="0">
                <a:solidFill>
                  <a:schemeClr val="tx1"/>
                </a:solidFill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</a:rPr>
            </a:br>
            <a:r>
              <a:rPr lang="en-US" altLang="zh-TW" sz="3100" dirty="0" smtClean="0">
                <a:solidFill>
                  <a:schemeClr val="tx1"/>
                </a:solidFill>
              </a:rPr>
              <a:t>To Pray AND Wait</a:t>
            </a:r>
            <a:br>
              <a:rPr lang="en-US" altLang="zh-TW" sz="3100" dirty="0" smtClean="0">
                <a:solidFill>
                  <a:schemeClr val="tx1"/>
                </a:solidFill>
              </a:rPr>
            </a:b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zh-TW" altLang="en-US" sz="3600" dirty="0" smtClean="0">
                <a:solidFill>
                  <a:schemeClr val="tx1"/>
                </a:solidFill>
              </a:rPr>
              <a:t>經文：</a:t>
            </a:r>
            <a:r>
              <a:rPr lang="zh-CN" altLang="en-US" sz="3600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徒</a:t>
            </a:r>
            <a:r>
              <a:rPr lang="en-US" altLang="zh-CN" sz="3600" dirty="0" smtClean="0">
                <a:solidFill>
                  <a:schemeClr val="tx1"/>
                </a:solidFill>
              </a:rPr>
              <a:t>1</a:t>
            </a:r>
            <a:r>
              <a:rPr lang="en-US" altLang="zh-TW" sz="3600" dirty="0" smtClean="0">
                <a:solidFill>
                  <a:schemeClr val="tx1"/>
                </a:solidFill>
              </a:rPr>
              <a:t>:12-26</a:t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2000" dirty="0" smtClean="0"/>
              <a:t>CBCWLA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6172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2014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討論問題一：</a:t>
            </a:r>
            <a:r>
              <a:rPr lang="zh-TW" altLang="en-US" dirty="0" smtClean="0"/>
              <a:t>等候與禱告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讀經：徒</a:t>
            </a:r>
            <a:r>
              <a:rPr lang="en-US" altLang="zh-TW" dirty="0" smtClean="0"/>
              <a:t>1:3-5, 2:1-4</a:t>
            </a:r>
            <a:r>
              <a:rPr lang="zh-TW" altLang="en-US" dirty="0" smtClean="0"/>
              <a:t>。主耶穌升天之前囑咐門徒做甚麼？門徒照做了嗎？</a:t>
            </a:r>
            <a:r>
              <a:rPr lang="en-US" altLang="zh-TW" dirty="0" smtClean="0"/>
              <a:t>1:5</a:t>
            </a:r>
            <a:r>
              <a:rPr lang="zh-TW" altLang="en-US" dirty="0" smtClean="0"/>
              <a:t>中不多幾日大約是幾日？你覺得為何主耶穌不在「不多幾日」的前一日升天？ 如此一來門徒就不用等上「不多幾日」 ，這樣不是更好嗎？</a:t>
            </a:r>
            <a:r>
              <a:rPr lang="zh-TW" altLang="en-US" dirty="0" smtClean="0">
                <a:solidFill>
                  <a:srgbClr val="FF0000"/>
                </a:solidFill>
              </a:rPr>
              <a:t>在耶路撒冷等候聖靈的浸；門徒全然順服主命；大約是十日，耶穌是逾越節隔日（週五）被釘，三天後復活（週日，也就是初熟節隔日），五旬節（即五十天的意思）是五十天之後，耶穌四十天之久向門徒顯現，因此耶穌升天到五旬節之間約有十日；十天之久的時間讓門徒</a:t>
            </a:r>
            <a:r>
              <a:rPr lang="zh-TW" altLang="en-US" dirty="0">
                <a:solidFill>
                  <a:srgbClr val="FF0000"/>
                </a:solidFill>
              </a:rPr>
              <a:t>來</a:t>
            </a:r>
            <a:r>
              <a:rPr lang="zh-TW" altLang="en-US" dirty="0" smtClean="0">
                <a:solidFill>
                  <a:srgbClr val="FF0000"/>
                </a:solidFill>
              </a:rPr>
              <a:t>學習等候與禱告的功課。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u="sng" dirty="0" smtClean="0"/>
              <a:t>教會的開端</a:t>
            </a:r>
            <a:r>
              <a:rPr lang="zh-CN" altLang="en-US" dirty="0" smtClean="0"/>
              <a:t>：</a:t>
            </a:r>
            <a:r>
              <a:rPr lang="zh-TW" altLang="en-US" dirty="0" smtClean="0"/>
              <a:t>在「不多幾日」的等候當中，門徒都在做甚麼？</a:t>
            </a:r>
            <a:r>
              <a:rPr lang="zh-CN" altLang="en-US" dirty="0" smtClean="0"/>
              <a:t>請查看</a:t>
            </a:r>
            <a:r>
              <a:rPr lang="zh-TW" altLang="en-US" dirty="0" smtClean="0"/>
              <a:t>約翰福音</a:t>
            </a:r>
            <a:r>
              <a:rPr lang="en-US" altLang="zh-TW" dirty="0" smtClean="0"/>
              <a:t>14:14-16</a:t>
            </a:r>
            <a:r>
              <a:rPr lang="zh-TW" altLang="en-US" dirty="0" smtClean="0"/>
              <a:t>，門徒所做的和五旬節聖靈降臨有何因果關係？</a:t>
            </a:r>
            <a:r>
              <a:rPr lang="zh-TW" altLang="en-US" b="1" dirty="0" smtClean="0">
                <a:solidFill>
                  <a:srgbClr val="FF0000"/>
                </a:solidFill>
              </a:rPr>
              <a:t>同心合意</a:t>
            </a:r>
            <a:r>
              <a:rPr lang="zh-TW" altLang="en-US" dirty="0" smtClean="0">
                <a:solidFill>
                  <a:srgbClr val="FF0000"/>
                </a:solidFill>
              </a:rPr>
              <a:t>的恆切禱告。因為愛主的必遵守主的命令，對照約</a:t>
            </a:r>
            <a:r>
              <a:rPr lang="en-US" altLang="zh-TW" dirty="0" smtClean="0">
                <a:solidFill>
                  <a:srgbClr val="FF0000"/>
                </a:solidFill>
              </a:rPr>
              <a:t>14:14-16</a:t>
            </a:r>
            <a:r>
              <a:rPr lang="zh-TW" altLang="en-US" dirty="0" smtClean="0">
                <a:solidFill>
                  <a:srgbClr val="FF0000"/>
                </a:solidFill>
              </a:rPr>
              <a:t>中主的應許，可以看出若門徒不禱告，主耶穌所應許的聖靈就不會來！我們也可以說合一與禱告是五旬節的序幕。</a:t>
            </a:r>
            <a:endParaRPr lang="en-US" altLang="zh-CN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讀經：</a:t>
            </a:r>
            <a:r>
              <a:rPr lang="zh-CN" altLang="en-US" dirty="0" smtClean="0"/>
              <a:t>徒</a:t>
            </a:r>
            <a:r>
              <a:rPr lang="en-US" altLang="zh-CN" dirty="0" smtClean="0"/>
              <a:t>1:15-20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153400" cy="5054600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那時，有許多人聚會，約有一百二十名，彼得就在弟兄中間站起來，說：</a:t>
            </a:r>
            <a:endParaRPr lang="en-US" altLang="zh-TW" dirty="0" smtClean="0"/>
          </a:p>
          <a:p>
            <a:r>
              <a:rPr lang="zh-TW" altLang="en-US" dirty="0" smtClean="0"/>
              <a:t>「弟兄們，聖靈藉大衛的口，在聖經上，預言領人捉拿耶穌的猶大；這話是必須應驗的。他本來列在我們數中，並且在使徒的職任上得了一分。」</a:t>
            </a:r>
            <a:endParaRPr lang="en-US" altLang="zh-TW" dirty="0" smtClean="0"/>
          </a:p>
          <a:p>
            <a:r>
              <a:rPr lang="zh-TW" altLang="en-US" dirty="0" smtClean="0"/>
              <a:t>這人用他作惡的工價，買了一塊田，以後身子仆倒，肚腹崩裂，腸子都流出來。住在耶路撒冷的眾人都知道這事，所以按著他們那裡的話，給那塊田起名叫亞革大馬，就是血田的意思。</a:t>
            </a:r>
            <a:endParaRPr lang="en-US" altLang="zh-TW" dirty="0" smtClean="0"/>
          </a:p>
          <a:p>
            <a:r>
              <a:rPr lang="zh-TW" altLang="en-US" dirty="0" smtClean="0"/>
              <a:t>「因為</a:t>
            </a:r>
            <a:r>
              <a:rPr lang="en-US" altLang="zh-TW" dirty="0" smtClean="0"/>
              <a:t>《</a:t>
            </a:r>
            <a:r>
              <a:rPr lang="zh-TW" altLang="en-US" dirty="0" smtClean="0"/>
              <a:t>詩篇</a:t>
            </a:r>
            <a:r>
              <a:rPr lang="en-US" altLang="zh-TW" dirty="0" smtClean="0"/>
              <a:t>》</a:t>
            </a:r>
            <a:r>
              <a:rPr lang="zh-TW" altLang="en-US" dirty="0" smtClean="0"/>
              <a:t>上寫著，說：</a:t>
            </a:r>
            <a:r>
              <a:rPr lang="en-US" altLang="zh-TW" dirty="0" smtClean="0"/>
              <a:t>『</a:t>
            </a:r>
            <a:r>
              <a:rPr lang="zh-TW" altLang="en-US" dirty="0" smtClean="0"/>
              <a:t>願他的住處，變為荒場，無人在內居住。</a:t>
            </a:r>
            <a:r>
              <a:rPr lang="en-US" altLang="zh-TW" dirty="0" smtClean="0"/>
              <a:t>』</a:t>
            </a:r>
            <a:r>
              <a:rPr lang="zh-TW" altLang="en-US" dirty="0" smtClean="0"/>
              <a:t>又說：</a:t>
            </a:r>
            <a:r>
              <a:rPr lang="en-US" altLang="zh-TW" dirty="0" smtClean="0"/>
              <a:t>『</a:t>
            </a:r>
            <a:r>
              <a:rPr lang="zh-TW" altLang="en-US" dirty="0" smtClean="0"/>
              <a:t>願別人得他的職分。</a:t>
            </a:r>
            <a:r>
              <a:rPr lang="en-US" altLang="zh-TW" dirty="0" smtClean="0"/>
              <a:t>』</a:t>
            </a:r>
            <a:endParaRPr lang="zh-TW" alt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讀經：</a:t>
            </a:r>
            <a:r>
              <a:rPr lang="zh-CN" altLang="en-US" dirty="0" smtClean="0"/>
              <a:t>徒</a:t>
            </a:r>
            <a:r>
              <a:rPr lang="en-US" altLang="zh-CN" dirty="0" smtClean="0"/>
              <a:t>1:21-26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153400" cy="5054600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所以主耶穌在我們中間始終出入的時候，就是從約翰施浸起，直到主離開我們被接上升的日子為止，必須從那常與我們作伴的人中，立一位與我們同作耶穌復活的見證。」</a:t>
            </a:r>
            <a:endParaRPr lang="en-US" altLang="zh-TW" dirty="0" smtClean="0"/>
          </a:p>
          <a:p>
            <a:r>
              <a:rPr lang="zh-TW" altLang="en-US" dirty="0" smtClean="0"/>
              <a:t>於是選舉兩個人，就是那叫作巴撒巴，又稱呼猶士都的約瑟，和馬提亞。</a:t>
            </a:r>
            <a:endParaRPr lang="en-US" altLang="zh-TW" dirty="0" smtClean="0"/>
          </a:p>
          <a:p>
            <a:r>
              <a:rPr lang="zh-TW" altLang="en-US" dirty="0" smtClean="0"/>
              <a:t>眾人就禱告說：「主阿！你知道萬人的心，求你從這兩個人中，指明你所揀選的是誰，叫他得這使徒的位分；這位分猶大已經丟棄，往自己的地方去了。」</a:t>
            </a:r>
            <a:endParaRPr lang="en-US" altLang="zh-TW" dirty="0" smtClean="0"/>
          </a:p>
          <a:p>
            <a:r>
              <a:rPr lang="zh-TW" altLang="en-US" dirty="0" smtClean="0"/>
              <a:t>於是眾人為他們搖籤，搖出馬提亞來；他就和十一個使徒同列。</a:t>
            </a:r>
            <a:endParaRPr lang="zh-TW" alt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經文觀察：</a:t>
            </a:r>
            <a:r>
              <a:rPr lang="zh-CN" altLang="en-US" dirty="0" smtClean="0"/>
              <a:t>徒</a:t>
            </a:r>
            <a:r>
              <a:rPr lang="en-US" altLang="zh-CN" dirty="0" smtClean="0"/>
              <a:t>1:15-20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3400"/>
            <a:ext cx="8534400" cy="490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zh-TW" altLang="en-US" sz="2800" dirty="0" smtClean="0">
                <a:latin typeface="+mn-ea"/>
                <a:ea typeface="+mn-ea"/>
                <a:sym typeface="Wingdings" pitchFamily="2" charset="2"/>
              </a:rPr>
              <a:t>觀</a:t>
            </a:r>
            <a:r>
              <a:rPr lang="zh-TW" altLang="en-US" sz="2800" dirty="0">
                <a:latin typeface="+mn-ea"/>
                <a:ea typeface="+mn-ea"/>
                <a:sym typeface="Wingdings" pitchFamily="2" charset="2"/>
              </a:rPr>
              <a:t>察</a:t>
            </a:r>
            <a:r>
              <a:rPr lang="zh-TW" altLang="en-US" sz="2800" dirty="0" smtClean="0">
                <a:latin typeface="+mn-ea"/>
                <a:ea typeface="+mn-ea"/>
                <a:sym typeface="Wingdings" pitchFamily="2" charset="2"/>
              </a:rPr>
              <a:t>題：</a:t>
            </a:r>
            <a:endParaRPr lang="en-US" altLang="zh-TW" sz="2800" dirty="0" smtClean="0">
              <a:latin typeface="+mn-ea"/>
              <a:ea typeface="+mn-ea"/>
              <a:sym typeface="Wingdings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How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sym typeface="Wingdings" pitchFamily="2" charset="2"/>
              </a:rPr>
              <a:t>當時教會約有多少人</a:t>
            </a:r>
            <a:r>
              <a:rPr lang="zh-CN" altLang="en-US" sz="2400" dirty="0" smtClean="0"/>
              <a:t>？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Who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sym typeface="Wingdings" pitchFamily="2" charset="2"/>
              </a:rPr>
              <a:t>看起來誰是當時的領導人</a:t>
            </a:r>
            <a:r>
              <a:rPr lang="zh-CN" altLang="en-US" sz="2400" dirty="0" smtClean="0"/>
              <a:t>？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How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/>
              <a:t>彼</a:t>
            </a:r>
            <a:r>
              <a:rPr lang="zh-TW" altLang="en-US" sz="2400" dirty="0"/>
              <a:t>得</a:t>
            </a:r>
            <a:r>
              <a:rPr lang="zh-TW" altLang="en-US" sz="2400" dirty="0" smtClean="0"/>
              <a:t>如何形容猶大</a:t>
            </a:r>
            <a:r>
              <a:rPr lang="zh-CN" altLang="en-US" sz="2400" dirty="0" smtClean="0"/>
              <a:t>？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</a:t>
            </a:r>
            <a:r>
              <a:rPr lang="en-US" altLang="zh-CN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at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/>
              <a:t>亞革大馬</a:t>
            </a:r>
            <a:r>
              <a:rPr lang="en-US" altLang="zh-TW" sz="2400" dirty="0" smtClean="0"/>
              <a:t>(</a:t>
            </a:r>
            <a:r>
              <a:rPr lang="en-US" altLang="zh-TW" sz="2400" dirty="0" err="1" smtClean="0"/>
              <a:t>Akeldama</a:t>
            </a:r>
            <a:r>
              <a:rPr lang="en-US" altLang="zh-TW" sz="2400" dirty="0" smtClean="0"/>
              <a:t> )</a:t>
            </a:r>
            <a:r>
              <a:rPr lang="zh-TW" altLang="en-US" sz="2400" dirty="0" smtClean="0"/>
              <a:t>是甚麼語言</a:t>
            </a:r>
            <a:r>
              <a:rPr lang="zh-CN" altLang="en-US" sz="2400" dirty="0" smtClean="0"/>
              <a:t>？</a:t>
            </a:r>
            <a:r>
              <a:rPr lang="zh-TW" altLang="en-US" sz="2400" dirty="0" smtClean="0"/>
              <a:t>甚麼意思？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Ｗ</a:t>
            </a: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hat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zh-TW" altLang="en-US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 </a:t>
            </a:r>
            <a:r>
              <a:rPr lang="zh-TW" altLang="en-US" sz="2400" dirty="0" smtClean="0"/>
              <a:t>關於猶大必須應驗的預言是甚麼？引用自何處</a:t>
            </a:r>
            <a:r>
              <a:rPr lang="zh-CN" altLang="en-US" sz="2400" dirty="0" smtClean="0"/>
              <a:t>？</a:t>
            </a:r>
            <a:endParaRPr lang="en-US" altLang="zh-CN" sz="2400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2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經文觀察：</a:t>
            </a:r>
            <a:r>
              <a:rPr lang="zh-CN" altLang="en-US" dirty="0" smtClean="0"/>
              <a:t>徒</a:t>
            </a:r>
            <a:r>
              <a:rPr lang="en-US" altLang="zh-CN" dirty="0" smtClean="0"/>
              <a:t>1:15-20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3400"/>
            <a:ext cx="8534400" cy="490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zh-TW" altLang="en-US" dirty="0" smtClean="0">
                <a:latin typeface="+mn-ea"/>
                <a:sym typeface="Wingdings" pitchFamily="2" charset="2"/>
              </a:rPr>
              <a:t>觀察題：</a:t>
            </a:r>
            <a:endParaRPr lang="en-US" altLang="zh-TW" dirty="0" smtClean="0">
              <a:latin typeface="+mn-ea"/>
              <a:sym typeface="Wingdings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How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sym typeface="Wingdings" pitchFamily="2" charset="2"/>
              </a:rPr>
              <a:t>當時教會約有多少人</a:t>
            </a:r>
            <a:r>
              <a:rPr lang="zh-CN" altLang="en-US" sz="2400" dirty="0" smtClean="0"/>
              <a:t>？</a:t>
            </a:r>
            <a:r>
              <a:rPr lang="zh-TW" altLang="en-US" sz="2400" dirty="0" smtClean="0">
                <a:solidFill>
                  <a:srgbClr val="FF0000"/>
                </a:solidFill>
              </a:rPr>
              <a:t>約有一百二十人。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Who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sym typeface="Wingdings" pitchFamily="2" charset="2"/>
              </a:rPr>
              <a:t>看起來誰是當時的領導人</a:t>
            </a:r>
            <a:r>
              <a:rPr lang="zh-CN" altLang="en-US" sz="2400" dirty="0" smtClean="0"/>
              <a:t>？</a:t>
            </a:r>
            <a:r>
              <a:rPr lang="zh-TW" altLang="en-US" sz="2400" dirty="0" smtClean="0">
                <a:solidFill>
                  <a:srgbClr val="FF0000"/>
                </a:solidFill>
              </a:rPr>
              <a:t>彼得。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How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zh-TW" altLang="en-US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 </a:t>
            </a:r>
            <a:r>
              <a:rPr lang="zh-TW" altLang="en-US" sz="2400" dirty="0" smtClean="0"/>
              <a:t>彼得如何形容猶大</a:t>
            </a:r>
            <a:r>
              <a:rPr lang="zh-CN" altLang="en-US" sz="2400" dirty="0" smtClean="0"/>
              <a:t>？</a:t>
            </a:r>
            <a:r>
              <a:rPr lang="zh-TW" altLang="en-US" sz="2400" dirty="0" smtClean="0">
                <a:solidFill>
                  <a:srgbClr val="FF0000"/>
                </a:solidFill>
              </a:rPr>
              <a:t>領人捉拿耶穌的；本來列在我們數中，並且在使徒的職任上得了一分。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</a:t>
            </a:r>
            <a:r>
              <a:rPr lang="en-US" altLang="zh-CN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at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/>
              <a:t>亞革大馬</a:t>
            </a:r>
            <a:r>
              <a:rPr lang="en-US" altLang="zh-TW" sz="2400" dirty="0" smtClean="0"/>
              <a:t>(</a:t>
            </a:r>
            <a:r>
              <a:rPr lang="en-US" altLang="zh-TW" sz="2400" dirty="0" err="1" smtClean="0"/>
              <a:t>Akeldama</a:t>
            </a:r>
            <a:r>
              <a:rPr lang="en-US" altLang="zh-TW" sz="2400" dirty="0" smtClean="0"/>
              <a:t> )</a:t>
            </a:r>
            <a:r>
              <a:rPr lang="zh-TW" altLang="en-US" sz="2400" dirty="0" smtClean="0"/>
              <a:t>是甚麼語言</a:t>
            </a:r>
            <a:r>
              <a:rPr lang="zh-CN" altLang="en-US" sz="2400" dirty="0" smtClean="0"/>
              <a:t>？</a:t>
            </a:r>
            <a:r>
              <a:rPr lang="zh-TW" altLang="en-US" sz="2400" dirty="0" smtClean="0"/>
              <a:t>甚麼意思？</a:t>
            </a:r>
            <a:r>
              <a:rPr lang="zh-TW" altLang="en-US" sz="2400" dirty="0" smtClean="0">
                <a:solidFill>
                  <a:srgbClr val="FF0000"/>
                </a:solidFill>
              </a:rPr>
              <a:t>亞蘭語</a:t>
            </a:r>
            <a:r>
              <a:rPr lang="en-US" altLang="zh-TW" sz="2400" dirty="0" smtClean="0">
                <a:solidFill>
                  <a:srgbClr val="FF0000"/>
                </a:solidFill>
              </a:rPr>
              <a:t>(Aramaic)</a:t>
            </a:r>
            <a:r>
              <a:rPr lang="zh-TW" altLang="en-US" sz="2400" dirty="0" smtClean="0">
                <a:solidFill>
                  <a:srgbClr val="FF0000"/>
                </a:solidFill>
              </a:rPr>
              <a:t>；血田。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Ｗ</a:t>
            </a: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hat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zh-TW" altLang="en-US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 </a:t>
            </a:r>
            <a:r>
              <a:rPr lang="zh-TW" altLang="en-US" sz="2400" dirty="0" smtClean="0"/>
              <a:t>關於猶大必須應驗的預言是甚麼？引用自何處</a:t>
            </a:r>
            <a:r>
              <a:rPr lang="zh-CN" altLang="en-US" sz="2400" dirty="0" smtClean="0"/>
              <a:t>？</a:t>
            </a:r>
            <a:r>
              <a:rPr lang="zh-TW" altLang="en-US" sz="2400" dirty="0" smtClean="0">
                <a:solidFill>
                  <a:srgbClr val="FF0000"/>
                </a:solidFill>
              </a:rPr>
              <a:t>他的住處變為荒場，無人居住；並且他的職份被人奪去。分別引用自</a:t>
            </a:r>
            <a:r>
              <a:rPr lang="en-US" altLang="zh-TW" sz="2400" dirty="0" smtClean="0">
                <a:solidFill>
                  <a:srgbClr val="FF0000"/>
                </a:solidFill>
              </a:rPr>
              <a:t>《</a:t>
            </a:r>
            <a:r>
              <a:rPr lang="zh-TW" altLang="en-US" sz="2400" dirty="0" smtClean="0">
                <a:solidFill>
                  <a:srgbClr val="FF0000"/>
                </a:solidFill>
              </a:rPr>
              <a:t>詩篇</a:t>
            </a:r>
            <a:r>
              <a:rPr lang="en-US" altLang="zh-TW" sz="2400" dirty="0" smtClean="0">
                <a:solidFill>
                  <a:srgbClr val="FF0000"/>
                </a:solidFill>
              </a:rPr>
              <a:t>》69:25</a:t>
            </a:r>
            <a:r>
              <a:rPr lang="zh-TW" altLang="en-US" sz="2400" dirty="0" smtClean="0">
                <a:solidFill>
                  <a:srgbClr val="FF0000"/>
                </a:solidFill>
              </a:rPr>
              <a:t>和</a:t>
            </a:r>
            <a:r>
              <a:rPr lang="en-US" altLang="zh-TW" sz="2400" dirty="0" smtClean="0">
                <a:solidFill>
                  <a:srgbClr val="FF0000"/>
                </a:solidFill>
              </a:rPr>
              <a:t>109:8</a:t>
            </a:r>
            <a:r>
              <a:rPr lang="zh-TW" altLang="en-US" sz="2400" dirty="0" smtClean="0">
                <a:solidFill>
                  <a:srgbClr val="FF0000"/>
                </a:solidFill>
              </a:rPr>
              <a:t>。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2400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22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經文觀察：</a:t>
            </a:r>
            <a:r>
              <a:rPr lang="zh-CN" altLang="en-US" dirty="0" smtClean="0"/>
              <a:t>徒</a:t>
            </a:r>
            <a:r>
              <a:rPr lang="en-US" altLang="zh-CN" dirty="0" smtClean="0"/>
              <a:t>1:21-26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3400"/>
            <a:ext cx="8534400" cy="490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zh-TW" altLang="en-US" sz="2800" dirty="0" smtClean="0">
                <a:latin typeface="+mn-ea"/>
                <a:ea typeface="+mn-ea"/>
                <a:sym typeface="Wingdings" pitchFamily="2" charset="2"/>
              </a:rPr>
              <a:t>觀</a:t>
            </a:r>
            <a:r>
              <a:rPr lang="zh-TW" altLang="en-US" sz="2800" dirty="0">
                <a:latin typeface="+mn-ea"/>
                <a:ea typeface="+mn-ea"/>
                <a:sym typeface="Wingdings" pitchFamily="2" charset="2"/>
              </a:rPr>
              <a:t>察</a:t>
            </a:r>
            <a:r>
              <a:rPr lang="zh-TW" altLang="en-US" sz="2800" dirty="0" smtClean="0">
                <a:latin typeface="+mn-ea"/>
                <a:ea typeface="+mn-ea"/>
                <a:sym typeface="Wingdings" pitchFamily="2" charset="2"/>
              </a:rPr>
              <a:t>題：</a:t>
            </a:r>
            <a:endParaRPr lang="en-US" altLang="zh-TW" sz="2800" dirty="0" smtClean="0">
              <a:latin typeface="+mn-ea"/>
              <a:ea typeface="+mn-ea"/>
              <a:sym typeface="Wingdings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What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sym typeface="Wingdings" pitchFamily="2" charset="2"/>
              </a:rPr>
              <a:t>當時教會正要做</a:t>
            </a:r>
            <a:r>
              <a:rPr lang="zh-TW" altLang="en-US" sz="2400" dirty="0">
                <a:sym typeface="Wingdings" pitchFamily="2" charset="2"/>
              </a:rPr>
              <a:t>甚</a:t>
            </a:r>
            <a:r>
              <a:rPr lang="zh-TW" altLang="en-US" sz="2400" dirty="0" smtClean="0">
                <a:sym typeface="Wingdings" pitchFamily="2" charset="2"/>
              </a:rPr>
              <a:t>麼</a:t>
            </a:r>
            <a:r>
              <a:rPr lang="zh-CN" altLang="en-US" sz="2400" dirty="0" smtClean="0"/>
              <a:t>？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What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sym typeface="Wingdings" pitchFamily="2" charset="2"/>
              </a:rPr>
              <a:t>所立的使徒必須滿足甚麼條件</a:t>
            </a:r>
            <a:r>
              <a:rPr lang="zh-CN" altLang="en-US" sz="2400" dirty="0" smtClean="0"/>
              <a:t>？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>
                <a:solidFill>
                  <a:srgbClr val="0070C0"/>
                </a:solidFill>
                <a:latin typeface="+mn-ea"/>
                <a:sym typeface="Wingdings" pitchFamily="2" charset="2"/>
              </a:rPr>
              <a:t>What</a:t>
            </a:r>
            <a:r>
              <a:rPr lang="en-US" altLang="zh-TW" sz="2400" b="1" dirty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sym typeface="Wingdings" pitchFamily="2" charset="2"/>
              </a:rPr>
              <a:t>使徒</a:t>
            </a:r>
            <a:r>
              <a:rPr lang="zh-TW" altLang="en-US" sz="2400" dirty="0" smtClean="0"/>
              <a:t>被</a:t>
            </a:r>
            <a:r>
              <a:rPr lang="zh-TW" altLang="en-US" sz="2400" dirty="0"/>
              <a:t>立之後要做甚麼？</a:t>
            </a:r>
            <a:endParaRPr lang="en-US" altLang="zh-TW" sz="2400" b="1" u="sng" dirty="0" smtClean="0">
              <a:solidFill>
                <a:srgbClr val="0070C0"/>
              </a:solidFill>
              <a:latin typeface="+mn-ea"/>
              <a:sym typeface="Wingdings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Who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/>
              <a:t>候選人有誰</a:t>
            </a:r>
            <a:r>
              <a:rPr lang="zh-CN" altLang="en-US" sz="2400" dirty="0" smtClean="0"/>
              <a:t>？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How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/>
              <a:t>用甚麼方式選出第十二位使徒？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Ｗ</a:t>
            </a: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ho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zh-TW" altLang="en-US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 </a:t>
            </a:r>
            <a:r>
              <a:rPr lang="zh-TW" altLang="en-US" sz="2400" dirty="0" smtClean="0"/>
              <a:t>選出誰來與十一個使徒同列？</a:t>
            </a:r>
            <a:endParaRPr lang="en-US" altLang="zh-CN" sz="2400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2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經文觀察：</a:t>
            </a:r>
            <a:r>
              <a:rPr lang="zh-CN" altLang="en-US" dirty="0"/>
              <a:t>徒</a:t>
            </a:r>
            <a:r>
              <a:rPr lang="en-US" altLang="zh-CN" dirty="0"/>
              <a:t>1:21-26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3400"/>
            <a:ext cx="8534400" cy="490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zh-TW" altLang="en-US" dirty="0">
                <a:latin typeface="+mn-ea"/>
                <a:sym typeface="Wingdings" pitchFamily="2" charset="2"/>
              </a:rPr>
              <a:t>觀察題：</a:t>
            </a:r>
            <a:endParaRPr lang="en-US" altLang="zh-TW" dirty="0">
              <a:latin typeface="+mn-ea"/>
              <a:sym typeface="Wingdings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>
                <a:solidFill>
                  <a:srgbClr val="0070C0"/>
                </a:solidFill>
                <a:latin typeface="+mn-ea"/>
                <a:sym typeface="Wingdings" pitchFamily="2" charset="2"/>
              </a:rPr>
              <a:t>What</a:t>
            </a:r>
            <a:r>
              <a:rPr lang="en-US" altLang="zh-TW" sz="2400" b="1" dirty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>
                <a:sym typeface="Wingdings" pitchFamily="2" charset="2"/>
              </a:rPr>
              <a:t>當時教會正要做甚麼</a:t>
            </a:r>
            <a:r>
              <a:rPr lang="zh-CN" altLang="en-US" sz="2400" dirty="0" smtClean="0"/>
              <a:t>？</a:t>
            </a:r>
            <a:r>
              <a:rPr lang="zh-TW" altLang="en-US" sz="2400" dirty="0" smtClean="0">
                <a:solidFill>
                  <a:srgbClr val="FF0000"/>
                </a:solidFill>
              </a:rPr>
              <a:t>選舉使</a:t>
            </a:r>
            <a:r>
              <a:rPr lang="zh-TW" altLang="en-US" sz="2400" dirty="0">
                <a:solidFill>
                  <a:srgbClr val="FF0000"/>
                </a:solidFill>
              </a:rPr>
              <a:t>徒</a:t>
            </a:r>
            <a:r>
              <a:rPr lang="zh-TW" altLang="en-US" sz="2400" dirty="0" smtClean="0">
                <a:solidFill>
                  <a:srgbClr val="FF0000"/>
                </a:solidFill>
              </a:rPr>
              <a:t>補上猶大的位置。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>
                <a:solidFill>
                  <a:srgbClr val="0070C0"/>
                </a:solidFill>
                <a:latin typeface="+mn-ea"/>
                <a:sym typeface="Wingdings" pitchFamily="2" charset="2"/>
              </a:rPr>
              <a:t>What</a:t>
            </a:r>
            <a:r>
              <a:rPr lang="en-US" altLang="zh-TW" sz="2400" b="1" dirty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>
                <a:sym typeface="Wingdings" pitchFamily="2" charset="2"/>
              </a:rPr>
              <a:t>所立的使徒必須滿足甚麼條件</a:t>
            </a:r>
            <a:r>
              <a:rPr lang="zh-CN" altLang="en-US" sz="2400" dirty="0" smtClean="0"/>
              <a:t>？</a:t>
            </a:r>
            <a:r>
              <a:rPr lang="zh-TW" altLang="en-US" sz="2400" dirty="0">
                <a:solidFill>
                  <a:srgbClr val="FF0000"/>
                </a:solidFill>
              </a:rPr>
              <a:t>在基督公開佈道的三年間──</a:t>
            </a:r>
            <a:r>
              <a:rPr lang="zh-TW" altLang="en-US" sz="2400" dirty="0" smtClean="0">
                <a:solidFill>
                  <a:srgbClr val="FF0000"/>
                </a:solidFill>
              </a:rPr>
              <a:t>從施浸約</a:t>
            </a:r>
            <a:r>
              <a:rPr lang="zh-TW" altLang="en-US" sz="2400" dirty="0">
                <a:solidFill>
                  <a:srgbClr val="FF0000"/>
                </a:solidFill>
              </a:rPr>
              <a:t>翰至主升天── </a:t>
            </a:r>
            <a:r>
              <a:rPr lang="zh-TW" altLang="en-US" sz="2400" dirty="0" smtClean="0">
                <a:solidFill>
                  <a:srgbClr val="FF0000"/>
                </a:solidFill>
              </a:rPr>
              <a:t>與主和門</a:t>
            </a:r>
            <a:r>
              <a:rPr lang="zh-TW" altLang="en-US" sz="2400" dirty="0">
                <a:solidFill>
                  <a:srgbClr val="FF0000"/>
                </a:solidFill>
              </a:rPr>
              <a:t>徒作伴的</a:t>
            </a:r>
            <a:r>
              <a:rPr lang="zh-TW" altLang="en-US" sz="2400" dirty="0" smtClean="0">
                <a:solidFill>
                  <a:srgbClr val="FF0000"/>
                </a:solidFill>
              </a:rPr>
              <a:t>人；因此受過主耶穌親身教導，並且可以見證耶穌的一切事工。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>
                <a:solidFill>
                  <a:srgbClr val="0070C0"/>
                </a:solidFill>
                <a:latin typeface="+mn-ea"/>
                <a:sym typeface="Wingdings" pitchFamily="2" charset="2"/>
              </a:rPr>
              <a:t>What</a:t>
            </a:r>
            <a:r>
              <a:rPr lang="en-US" altLang="zh-TW" sz="2400" b="1" dirty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>
                <a:sym typeface="Wingdings" pitchFamily="2" charset="2"/>
              </a:rPr>
              <a:t>使徒</a:t>
            </a:r>
            <a:r>
              <a:rPr lang="zh-TW" altLang="en-US" sz="2400" dirty="0"/>
              <a:t>被立之後要做甚麼</a:t>
            </a:r>
            <a:r>
              <a:rPr lang="zh-TW" altLang="en-US" sz="2400" dirty="0" smtClean="0"/>
              <a:t>？</a:t>
            </a:r>
            <a:r>
              <a:rPr lang="zh-TW" altLang="en-US" sz="2400" dirty="0">
                <a:solidFill>
                  <a:srgbClr val="FF0000"/>
                </a:solidFill>
              </a:rPr>
              <a:t>與使徒同作耶穌復活的見證。</a:t>
            </a:r>
            <a:endParaRPr lang="en-US" altLang="zh-TW" sz="2400" dirty="0">
              <a:solidFill>
                <a:srgbClr val="FF0000"/>
              </a:solidFill>
              <a:sym typeface="Wingdings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>
                <a:solidFill>
                  <a:srgbClr val="0070C0"/>
                </a:solidFill>
                <a:latin typeface="+mn-ea"/>
                <a:sym typeface="Wingdings" pitchFamily="2" charset="2"/>
              </a:rPr>
              <a:t>Who</a:t>
            </a:r>
            <a:r>
              <a:rPr lang="en-US" altLang="zh-TW" sz="2400" b="1" dirty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/>
              <a:t>候選人有誰</a:t>
            </a:r>
            <a:r>
              <a:rPr lang="zh-CN" altLang="en-US" sz="2400" dirty="0" smtClean="0"/>
              <a:t>？</a:t>
            </a:r>
            <a:r>
              <a:rPr lang="zh-TW" altLang="en-US" sz="2400" dirty="0">
                <a:solidFill>
                  <a:srgbClr val="FF0000"/>
                </a:solidFill>
              </a:rPr>
              <a:t>巴撒巴又稱呼猶士都的約瑟，和馬提亞。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>
                <a:solidFill>
                  <a:srgbClr val="0070C0"/>
                </a:solidFill>
                <a:latin typeface="+mn-ea"/>
                <a:sym typeface="Wingdings" pitchFamily="2" charset="2"/>
              </a:rPr>
              <a:t>How</a:t>
            </a:r>
            <a:r>
              <a:rPr lang="en-US" altLang="zh-TW" sz="2400" b="1" dirty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/>
              <a:t>用甚麼方式選出第十二位使徒</a:t>
            </a:r>
            <a:r>
              <a:rPr lang="zh-TW" altLang="en-US" sz="2400" dirty="0" smtClean="0"/>
              <a:t>？</a:t>
            </a:r>
            <a:r>
              <a:rPr lang="zh-TW" altLang="en-US" sz="2400" dirty="0">
                <a:solidFill>
                  <a:srgbClr val="FF0000"/>
                </a:solidFill>
              </a:rPr>
              <a:t>禱告後搖籤。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b="1" u="sng" dirty="0">
                <a:solidFill>
                  <a:srgbClr val="0070C0"/>
                </a:solidFill>
                <a:latin typeface="+mn-ea"/>
                <a:sym typeface="Wingdings" pitchFamily="2" charset="2"/>
              </a:rPr>
              <a:t>Ｗ</a:t>
            </a:r>
            <a:r>
              <a:rPr lang="en-US" altLang="zh-TW" sz="2400" b="1" u="sng" dirty="0">
                <a:solidFill>
                  <a:srgbClr val="0070C0"/>
                </a:solidFill>
                <a:latin typeface="+mn-ea"/>
                <a:sym typeface="Wingdings" pitchFamily="2" charset="2"/>
              </a:rPr>
              <a:t>ho</a:t>
            </a:r>
            <a:r>
              <a:rPr lang="en-US" altLang="zh-TW" sz="2400" b="1" dirty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zh-TW" altLang="en-US" sz="2400" b="1" dirty="0">
                <a:solidFill>
                  <a:srgbClr val="0070C0"/>
                </a:solidFill>
                <a:latin typeface="+mn-ea"/>
                <a:sym typeface="Wingdings" pitchFamily="2" charset="2"/>
              </a:rPr>
              <a:t> </a:t>
            </a:r>
            <a:r>
              <a:rPr lang="zh-TW" altLang="en-US" sz="2400" dirty="0"/>
              <a:t>選出誰來與十一個使徒同列</a:t>
            </a:r>
            <a:r>
              <a:rPr lang="zh-TW" altLang="en-US" sz="2400" dirty="0" smtClean="0"/>
              <a:t>？</a:t>
            </a:r>
            <a:r>
              <a:rPr lang="zh-TW" altLang="en-US" sz="2400" dirty="0">
                <a:solidFill>
                  <a:srgbClr val="FF0000"/>
                </a:solidFill>
              </a:rPr>
              <a:t>馬提亞。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2400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22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猶大怎麼死的？是上吊？還是身子仆倒？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TW" altLang="en-US" dirty="0" smtClean="0"/>
              <a:t>太</a:t>
            </a:r>
            <a:r>
              <a:rPr lang="en-US" altLang="zh-TW" dirty="0" smtClean="0"/>
              <a:t>27:5</a:t>
            </a:r>
            <a:r>
              <a:rPr lang="zh-TW" altLang="en-US" dirty="0" smtClean="0"/>
              <a:t>說猶</a:t>
            </a:r>
            <a:r>
              <a:rPr lang="zh-TW" altLang="en-US" dirty="0"/>
              <a:t>大</a:t>
            </a:r>
            <a:r>
              <a:rPr lang="zh-TW" altLang="en-US" dirty="0" smtClean="0"/>
              <a:t>是上吊自</a:t>
            </a:r>
            <a:r>
              <a:rPr lang="zh-TW" altLang="en-US" dirty="0"/>
              <a:t>盡的</a:t>
            </a:r>
            <a:r>
              <a:rPr lang="zh-TW" altLang="en-US" dirty="0" smtClean="0"/>
              <a:t>。徒</a:t>
            </a:r>
            <a:r>
              <a:rPr lang="en-US" altLang="zh-TW" dirty="0" smtClean="0"/>
              <a:t>1:18</a:t>
            </a:r>
            <a:r>
              <a:rPr lang="zh-TW" altLang="en-US" dirty="0" smtClean="0"/>
              <a:t>卻</a:t>
            </a:r>
            <a:r>
              <a:rPr lang="zh-TW" altLang="en-US" dirty="0"/>
              <a:t>說：「他</a:t>
            </a:r>
            <a:r>
              <a:rPr lang="en-US" altLang="zh-TW" dirty="0"/>
              <a:t>……</a:t>
            </a:r>
            <a:r>
              <a:rPr lang="zh-TW" altLang="en-US" dirty="0"/>
              <a:t>倒頭跌下，身體砰然爆裂，腸子都流了出來</a:t>
            </a:r>
            <a:r>
              <a:rPr lang="zh-TW" altLang="en-US" dirty="0" smtClean="0"/>
              <a:t>。」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zh-TW" altLang="en-US" dirty="0" smtClean="0"/>
              <a:t>一般的解釋是：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馬</a:t>
            </a:r>
            <a:r>
              <a:rPr lang="zh-TW" altLang="en-US" dirty="0"/>
              <a:t>太所記述的，是猶大用什麼方法自盡，使徒行傳則講明事情的結局。綜合兩份記載，看來猶大試圖在某個懸崖上吊自盡，但繩子或樹枝斷了，他就墜下山崖，身體撞到石頭而爆裂。從耶路撒冷一帶的地勢看，這件事確有可能發生。 </a:t>
            </a:r>
            <a:endParaRPr lang="en-US" altLang="zh-TW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誰買了血田？是猶大？還是</a:t>
            </a:r>
            <a:r>
              <a:rPr lang="zh-TW" altLang="en-US" dirty="0"/>
              <a:t>祭司</a:t>
            </a:r>
            <a:r>
              <a:rPr lang="zh-TW" altLang="en-US" dirty="0" smtClean="0"/>
              <a:t>們？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TW" altLang="en-US" dirty="0" smtClean="0"/>
              <a:t>太</a:t>
            </a:r>
            <a:r>
              <a:rPr lang="en-US" altLang="zh-TW" dirty="0" smtClean="0"/>
              <a:t>27:6-7</a:t>
            </a:r>
            <a:r>
              <a:rPr lang="zh-TW" altLang="en-US" dirty="0" smtClean="0"/>
              <a:t>說</a:t>
            </a:r>
            <a:r>
              <a:rPr lang="zh-TW" altLang="en-US" dirty="0"/>
              <a:t>，祭司長認爲不可把那</a:t>
            </a:r>
            <a:r>
              <a:rPr lang="en-US" altLang="zh-TW" dirty="0"/>
              <a:t>30</a:t>
            </a:r>
            <a:r>
              <a:rPr lang="zh-TW" altLang="en-US" dirty="0"/>
              <a:t>塊銀子放</a:t>
            </a:r>
            <a:r>
              <a:rPr lang="zh-TW" altLang="en-US" dirty="0" smtClean="0"/>
              <a:t>在庫</a:t>
            </a:r>
            <a:r>
              <a:rPr lang="zh-TW" altLang="en-US" dirty="0"/>
              <a:t>裏，於是他們用那些銀</a:t>
            </a:r>
            <a:r>
              <a:rPr lang="zh-TW" altLang="en-US" dirty="0" smtClean="0"/>
              <a:t>子向窯戶買</a:t>
            </a:r>
            <a:r>
              <a:rPr lang="zh-TW" altLang="en-US" dirty="0"/>
              <a:t>了塊</a:t>
            </a:r>
            <a:r>
              <a:rPr lang="zh-TW" altLang="en-US" dirty="0" smtClean="0"/>
              <a:t>地，</a:t>
            </a:r>
            <a:r>
              <a:rPr lang="zh-TW" altLang="en-US" dirty="0"/>
              <a:t>用來埋葬異鄉人</a:t>
            </a:r>
            <a:r>
              <a:rPr lang="zh-TW" altLang="en-US" dirty="0" smtClean="0"/>
              <a:t>。</a:t>
            </a:r>
            <a:r>
              <a:rPr lang="zh-TW" altLang="en-US" dirty="0"/>
              <a:t>但使徒行傳</a:t>
            </a:r>
            <a:r>
              <a:rPr lang="en-US" altLang="zh-TW" dirty="0" smtClean="0"/>
              <a:t>1:18-19</a:t>
            </a:r>
            <a:r>
              <a:rPr lang="zh-TW" altLang="en-US" dirty="0" smtClean="0"/>
              <a:t>論</a:t>
            </a:r>
            <a:r>
              <a:rPr lang="zh-TW" altLang="en-US" dirty="0"/>
              <a:t>及猶大</a:t>
            </a:r>
            <a:r>
              <a:rPr lang="zh-TW" altLang="en-US" dirty="0" smtClean="0"/>
              <a:t>說「他</a:t>
            </a:r>
            <a:r>
              <a:rPr lang="zh-TW" altLang="en-US" dirty="0"/>
              <a:t>用不義的報酬買了塊地</a:t>
            </a:r>
            <a:r>
              <a:rPr lang="zh-TW" altLang="en-US" dirty="0" smtClean="0"/>
              <a:t>」。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zh-TW" altLang="en-US" dirty="0" smtClean="0"/>
              <a:t>答</a:t>
            </a:r>
            <a:r>
              <a:rPr lang="zh-TW" altLang="en-US" dirty="0"/>
              <a:t>案看來是：地是祭司們買</a:t>
            </a:r>
            <a:r>
              <a:rPr lang="zh-TW" altLang="en-US" dirty="0" smtClean="0"/>
              <a:t>的；不</a:t>
            </a:r>
            <a:r>
              <a:rPr lang="zh-TW" altLang="en-US" dirty="0"/>
              <a:t>過，既然買地的錢來自猶大，他可說是買地的人。</a:t>
            </a:r>
            <a:endParaRPr lang="en-US" altLang="zh-CN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5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猶大之死與血田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TW" altLang="en-US" dirty="0" smtClean="0"/>
              <a:t>綜上所述，猶大上吊之後，墜下仆倒在一塊屬於某窯戶的地上，祭司們向該窯戶買了這塊地，用以埋葬</a:t>
            </a:r>
            <a:r>
              <a:rPr lang="zh-TW" altLang="en-US" dirty="0"/>
              <a:t>異鄉</a:t>
            </a:r>
            <a:r>
              <a:rPr lang="zh-TW" altLang="en-US" dirty="0" smtClean="0"/>
              <a:t>人。</a:t>
            </a:r>
            <a:endParaRPr lang="en-US" altLang="zh-TW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查經者的信念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聖經都是神所默示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的，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於教訓、督責、使人歸正、教導人學義都是有益的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，叫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屬神的人得以完全，預備行各樣的善事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。　 （提摩太後書</a:t>
            </a:r>
            <a:r>
              <a:rPr lang="en-US" altLang="zh-TW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3:16-17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）</a:t>
            </a:r>
            <a:endParaRPr lang="en-US" sz="3200" dirty="0">
              <a:latin typeface="Arial" pitchFamily="34" charset="0"/>
              <a:ea typeface="DFKai-SB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討論問題</a:t>
            </a:r>
            <a:r>
              <a:rPr lang="zh-TW" altLang="en-US" dirty="0" smtClean="0"/>
              <a:t>二</a:t>
            </a:r>
            <a:r>
              <a:rPr lang="zh-CN" altLang="en-US" dirty="0" smtClean="0"/>
              <a:t>：</a:t>
            </a:r>
            <a:r>
              <a:rPr lang="zh-TW" altLang="en-US" dirty="0" smtClean="0"/>
              <a:t>對耶穌的認識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請查看約翰福音</a:t>
            </a:r>
            <a:r>
              <a:rPr lang="en-US" altLang="zh-TW" dirty="0" smtClean="0"/>
              <a:t>7:1-5</a:t>
            </a:r>
            <a:r>
              <a:rPr lang="zh-TW" altLang="en-US" dirty="0" smtClean="0"/>
              <a:t>，對照徒</a:t>
            </a:r>
            <a:r>
              <a:rPr lang="en-US" altLang="zh-TW" dirty="0" smtClean="0"/>
              <a:t>1:14</a:t>
            </a:r>
            <a:r>
              <a:rPr lang="zh-TW" altLang="en-US" dirty="0" smtClean="0"/>
              <a:t>，耶穌的弟兄必然有哪些轉變？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將西門彼得和加略人猶大作對比，他們有幾點是相同的：都曾被主斥為魔鬼（太</a:t>
            </a:r>
            <a:r>
              <a:rPr lang="en-US" altLang="zh-TW" dirty="0" smtClean="0"/>
              <a:t>16:23</a:t>
            </a:r>
            <a:r>
              <a:rPr lang="zh-TW" altLang="en-US" dirty="0" smtClean="0"/>
              <a:t>；約</a:t>
            </a:r>
            <a:r>
              <a:rPr lang="en-US" altLang="zh-TW" dirty="0" smtClean="0"/>
              <a:t>6:70</a:t>
            </a:r>
            <a:r>
              <a:rPr lang="zh-TW" altLang="en-US" dirty="0" smtClean="0"/>
              <a:t>）；都曾背叛主耶穌（太</a:t>
            </a:r>
            <a:r>
              <a:rPr lang="en-US" altLang="zh-TW" dirty="0" smtClean="0"/>
              <a:t>26:69-75</a:t>
            </a:r>
            <a:r>
              <a:rPr lang="zh-TW" altLang="en-US" dirty="0" smtClean="0"/>
              <a:t>；太</a:t>
            </a:r>
            <a:r>
              <a:rPr lang="en-US" altLang="zh-TW" dirty="0" smtClean="0"/>
              <a:t>26:14-16, 47-50</a:t>
            </a:r>
            <a:r>
              <a:rPr lang="zh-TW" altLang="en-US" dirty="0" smtClean="0"/>
              <a:t>）；都曾為自己的罪極其難過（太</a:t>
            </a:r>
            <a:r>
              <a:rPr lang="en-US" altLang="zh-TW" dirty="0" smtClean="0"/>
              <a:t>26:75</a:t>
            </a:r>
            <a:r>
              <a:rPr lang="zh-TW" altLang="en-US" dirty="0" smtClean="0"/>
              <a:t>；太</a:t>
            </a:r>
            <a:r>
              <a:rPr lang="en-US" altLang="zh-TW" dirty="0" smtClean="0"/>
              <a:t>27:3-4a</a:t>
            </a:r>
            <a:r>
              <a:rPr lang="zh-TW" altLang="en-US" dirty="0" smtClean="0"/>
              <a:t>）。同是主耶穌所揀選的十二使徒，為甚麼他們的結局卻完全不同呢？（參：太</a:t>
            </a:r>
            <a:r>
              <a:rPr lang="en-US" altLang="zh-TW" dirty="0" smtClean="0"/>
              <a:t>26:20-25, 27:4</a:t>
            </a:r>
            <a:r>
              <a:rPr lang="zh-TW" altLang="en-US" dirty="0" smtClean="0"/>
              <a:t>）</a:t>
            </a:r>
            <a:endParaRPr lang="en-US" altLang="zh-CN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討論問題</a:t>
            </a:r>
            <a:r>
              <a:rPr lang="zh-TW" altLang="en-US" dirty="0" smtClean="0"/>
              <a:t>二</a:t>
            </a:r>
            <a:r>
              <a:rPr lang="zh-CN" altLang="en-US" dirty="0" smtClean="0"/>
              <a:t>：</a:t>
            </a:r>
            <a:r>
              <a:rPr lang="zh-TW" altLang="en-US" dirty="0" smtClean="0"/>
              <a:t>對耶穌的認識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請查看約翰福音</a:t>
            </a:r>
            <a:r>
              <a:rPr lang="en-US" altLang="zh-TW" dirty="0" smtClean="0"/>
              <a:t>7:1-5</a:t>
            </a:r>
            <a:r>
              <a:rPr lang="zh-TW" altLang="en-US" dirty="0" smtClean="0"/>
              <a:t>，對照徒</a:t>
            </a:r>
            <a:r>
              <a:rPr lang="en-US" altLang="zh-TW" dirty="0" smtClean="0"/>
              <a:t>1:14</a:t>
            </a:r>
            <a:r>
              <a:rPr lang="zh-TW" altLang="en-US" dirty="0" smtClean="0"/>
              <a:t>，耶穌的弟兄必然有哪些轉變？</a:t>
            </a:r>
            <a:r>
              <a:rPr lang="zh-TW" altLang="en-US" dirty="0" smtClean="0">
                <a:solidFill>
                  <a:srgbClr val="FF0000"/>
                </a:solidFill>
              </a:rPr>
              <a:t>從不信到認識耶穌是死而復活的主。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將西門彼得和加略人猶大作對比，他們有幾點是相同的：都曾被主斥為魔鬼（太</a:t>
            </a:r>
            <a:r>
              <a:rPr lang="en-US" altLang="zh-TW" dirty="0" smtClean="0"/>
              <a:t>16:23</a:t>
            </a:r>
            <a:r>
              <a:rPr lang="zh-TW" altLang="en-US" dirty="0" smtClean="0"/>
              <a:t>；約</a:t>
            </a:r>
            <a:r>
              <a:rPr lang="en-US" altLang="zh-TW" dirty="0" smtClean="0"/>
              <a:t>6:70</a:t>
            </a:r>
            <a:r>
              <a:rPr lang="zh-TW" altLang="en-US" dirty="0" smtClean="0"/>
              <a:t>）；都曾背叛主耶穌（太</a:t>
            </a:r>
            <a:r>
              <a:rPr lang="en-US" altLang="zh-TW" dirty="0" smtClean="0"/>
              <a:t>26:69-75</a:t>
            </a:r>
            <a:r>
              <a:rPr lang="zh-TW" altLang="en-US" dirty="0" smtClean="0"/>
              <a:t>；太</a:t>
            </a:r>
            <a:r>
              <a:rPr lang="en-US" altLang="zh-TW" dirty="0" smtClean="0"/>
              <a:t>26:14-16, 47-50</a:t>
            </a:r>
            <a:r>
              <a:rPr lang="zh-TW" altLang="en-US" dirty="0" smtClean="0"/>
              <a:t>）；都曾為自己的罪極其難過（太</a:t>
            </a:r>
            <a:r>
              <a:rPr lang="en-US" altLang="zh-TW" dirty="0" smtClean="0"/>
              <a:t>26:75</a:t>
            </a:r>
            <a:r>
              <a:rPr lang="zh-TW" altLang="en-US" dirty="0" smtClean="0"/>
              <a:t>；太</a:t>
            </a:r>
            <a:r>
              <a:rPr lang="en-US" altLang="zh-TW" dirty="0" smtClean="0"/>
              <a:t>27:3-4a</a:t>
            </a:r>
            <a:r>
              <a:rPr lang="zh-TW" altLang="en-US" dirty="0" smtClean="0"/>
              <a:t>）。同是主耶穌所揀選的十二使徒，為甚麼他們的結局卻完全不同呢？（參：太</a:t>
            </a:r>
            <a:r>
              <a:rPr lang="en-US" altLang="zh-TW" dirty="0" smtClean="0"/>
              <a:t>26:20-25, 27:4</a:t>
            </a:r>
            <a:r>
              <a:rPr lang="zh-TW" altLang="en-US" dirty="0" smtClean="0"/>
              <a:t>）</a:t>
            </a:r>
            <a:r>
              <a:rPr lang="zh-TW" altLang="en-US" dirty="0" smtClean="0">
                <a:solidFill>
                  <a:srgbClr val="FF0000"/>
                </a:solidFill>
              </a:rPr>
              <a:t>從太</a:t>
            </a:r>
            <a:r>
              <a:rPr lang="en-US" altLang="zh-TW" dirty="0" smtClean="0">
                <a:solidFill>
                  <a:srgbClr val="FF0000"/>
                </a:solidFill>
              </a:rPr>
              <a:t>26:20-25</a:t>
            </a:r>
            <a:r>
              <a:rPr lang="zh-TW" altLang="en-US" dirty="0" smtClean="0">
                <a:solidFill>
                  <a:srgbClr val="FF0000"/>
                </a:solidFill>
              </a:rPr>
              <a:t>可以看出，其他使徒既稱耶穌為拉比，又稱耶穌為主，但猶大卻只稱耶穌為拉比；在他心中，主耶穌只是一位老師，一個「無辜之人」，所以在他因出賣耶穌而懊悔時，他不知道去祈求主耶穌的赦免，卻選擇了自殺。人自己懊悔，並不能除去罪惡；只有向神認罪，歸信耶穌，人的罪方可得赦。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討論問題</a:t>
            </a:r>
            <a:r>
              <a:rPr lang="zh-TW" altLang="en-US" dirty="0" smtClean="0"/>
              <a:t>三</a:t>
            </a:r>
            <a:r>
              <a:rPr lang="zh-CN" altLang="en-US" dirty="0" smtClean="0"/>
              <a:t>：</a:t>
            </a:r>
            <a:r>
              <a:rPr lang="zh-TW" altLang="en-US" dirty="0" smtClean="0"/>
              <a:t>搖籤補選使徒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為甚麼要補選使徒？（參太</a:t>
            </a:r>
            <a:r>
              <a:rPr lang="en-US" altLang="zh-TW" dirty="0" smtClean="0"/>
              <a:t>19:28; </a:t>
            </a:r>
            <a:r>
              <a:rPr lang="zh-TW" altLang="en-US" dirty="0" smtClean="0"/>
              <a:t>徒</a:t>
            </a:r>
            <a:r>
              <a:rPr lang="en-US" altLang="zh-TW" dirty="0" smtClean="0"/>
              <a:t>1:20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搖籤、問卜向為神所憎惡（參申</a:t>
            </a:r>
            <a:r>
              <a:rPr lang="en-US" altLang="zh-TW" dirty="0" smtClean="0"/>
              <a:t>18:9-12</a:t>
            </a:r>
            <a:r>
              <a:rPr lang="zh-TW" altLang="en-US" dirty="0" smtClean="0"/>
              <a:t>），門徒們用搖籤的方式來補選使徒合乎神的心意嗎？（參箴</a:t>
            </a:r>
            <a:r>
              <a:rPr lang="en-US" altLang="zh-TW" dirty="0" smtClean="0"/>
              <a:t>16:33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現今的基督徒，可以用搖籤或拈鬮的方法，求問上帝的旨意嗎？</a:t>
            </a:r>
            <a:endParaRPr lang="en-US" altLang="zh-CN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討論問題</a:t>
            </a:r>
            <a:r>
              <a:rPr lang="zh-TW" altLang="en-US" dirty="0"/>
              <a:t>三</a:t>
            </a:r>
            <a:r>
              <a:rPr lang="zh-CN" altLang="en-US" dirty="0"/>
              <a:t>：</a:t>
            </a:r>
            <a:r>
              <a:rPr lang="zh-TW" altLang="en-US" dirty="0"/>
              <a:t>搖籤補選使徒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153400" cy="4597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為甚麼要補選使徒？（參太</a:t>
            </a:r>
            <a:r>
              <a:rPr lang="en-US" altLang="zh-TW" dirty="0"/>
              <a:t>19:28; </a:t>
            </a:r>
            <a:r>
              <a:rPr lang="zh-TW" altLang="en-US" dirty="0"/>
              <a:t>徒</a:t>
            </a:r>
            <a:r>
              <a:rPr lang="en-US" altLang="zh-TW" dirty="0"/>
              <a:t>1:20</a:t>
            </a:r>
            <a:r>
              <a:rPr lang="zh-TW" altLang="en-US" dirty="0" smtClean="0"/>
              <a:t>）</a:t>
            </a:r>
            <a:r>
              <a:rPr lang="zh-TW" altLang="en-US" dirty="0" smtClean="0">
                <a:solidFill>
                  <a:srgbClr val="FF0000"/>
                </a:solidFill>
              </a:rPr>
              <a:t>太</a:t>
            </a:r>
            <a:r>
              <a:rPr lang="en-US" altLang="zh-TW" dirty="0" smtClean="0">
                <a:solidFill>
                  <a:srgbClr val="FF0000"/>
                </a:solidFill>
              </a:rPr>
              <a:t>19:28</a:t>
            </a:r>
            <a:r>
              <a:rPr lang="zh-TW" altLang="en-US" dirty="0" smtClean="0">
                <a:solidFill>
                  <a:srgbClr val="FF0000"/>
                </a:solidFill>
              </a:rPr>
              <a:t>，</a:t>
            </a:r>
            <a:r>
              <a:rPr lang="zh-TW" altLang="en-US" dirty="0">
                <a:solidFill>
                  <a:srgbClr val="FF0000"/>
                </a:solidFill>
              </a:rPr>
              <a:t>「</a:t>
            </a:r>
            <a:r>
              <a:rPr lang="zh-TW" altLang="en-US" dirty="0" smtClean="0">
                <a:solidFill>
                  <a:srgbClr val="FF0000"/>
                </a:solidFill>
              </a:rPr>
              <a:t>十二個寶座」需要十二個使徒，從</a:t>
            </a:r>
            <a:r>
              <a:rPr lang="zh-TW" altLang="en-US" dirty="0">
                <a:solidFill>
                  <a:srgbClr val="FF0000"/>
                </a:solidFill>
              </a:rPr>
              <a:t>詩</a:t>
            </a:r>
            <a:r>
              <a:rPr lang="zh-TW" altLang="en-US" dirty="0" smtClean="0">
                <a:solidFill>
                  <a:srgbClr val="FF0000"/>
                </a:solidFill>
              </a:rPr>
              <a:t>篇上的預言知道該有人得猶大使徒的位分。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搖籤、問卜向為神所憎惡（參申</a:t>
            </a:r>
            <a:r>
              <a:rPr lang="en-US" altLang="zh-TW" dirty="0"/>
              <a:t>18:9-12</a:t>
            </a:r>
            <a:r>
              <a:rPr lang="zh-TW" altLang="en-US" dirty="0"/>
              <a:t>），門徒們用搖籤的方式來補選使徒合乎神的心意嗎？（參箴</a:t>
            </a:r>
            <a:r>
              <a:rPr lang="en-US" altLang="zh-TW" dirty="0"/>
              <a:t>16:33</a:t>
            </a:r>
            <a:r>
              <a:rPr lang="zh-TW" altLang="en-US" dirty="0" smtClean="0"/>
              <a:t>）</a:t>
            </a:r>
            <a:r>
              <a:rPr lang="zh-TW" altLang="en-US" dirty="0" smtClean="0">
                <a:solidFill>
                  <a:srgbClr val="FF0000"/>
                </a:solidFill>
              </a:rPr>
              <a:t>關鍵在乎求問的對象。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現今的基督徒，可以用搖籤或拈鬮的方法，求問上帝的旨意嗎</a:t>
            </a:r>
            <a:r>
              <a:rPr lang="zh-TW" altLang="en-US" dirty="0" smtClean="0"/>
              <a:t>？</a:t>
            </a:r>
            <a:r>
              <a:rPr lang="zh-TW" altLang="en-US" dirty="0" smtClean="0">
                <a:solidFill>
                  <a:srgbClr val="FF0000"/>
                </a:solidFill>
              </a:rPr>
              <a:t>沒有必要。父神已經賜下聖靈保惠師，現今的基督徒可以直接在聖靈的帶領下，尋求上帝的旨意。此外，神也賜下完備的聖經，堅持「在聖靈中禱告」，「仰望我們主耶穌基督的憐憫」（猶</a:t>
            </a:r>
            <a:r>
              <a:rPr lang="en-US" altLang="zh-TW" dirty="0" smtClean="0">
                <a:solidFill>
                  <a:srgbClr val="FF0000"/>
                </a:solidFill>
              </a:rPr>
              <a:t>20-21</a:t>
            </a:r>
            <a:r>
              <a:rPr lang="zh-TW" altLang="en-US" dirty="0" smtClean="0">
                <a:solidFill>
                  <a:srgbClr val="FF0000"/>
                </a:solidFill>
              </a:rPr>
              <a:t>），「按著正意分解真理的道」（提後</a:t>
            </a:r>
            <a:r>
              <a:rPr lang="en-US" altLang="zh-TW" dirty="0" smtClean="0">
                <a:solidFill>
                  <a:srgbClr val="FF0000"/>
                </a:solidFill>
              </a:rPr>
              <a:t>2:15</a:t>
            </a:r>
            <a:r>
              <a:rPr lang="zh-TW" altLang="en-US" dirty="0" smtClean="0">
                <a:solidFill>
                  <a:srgbClr val="FF0000"/>
                </a:solidFill>
              </a:rPr>
              <a:t>），應該是明白神旨意的可靠途徑。</a:t>
            </a:r>
            <a:endParaRPr lang="en-US" altLang="zh-CN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討論問題</a:t>
            </a:r>
            <a:r>
              <a:rPr lang="zh-TW" altLang="en-US" dirty="0" smtClean="0"/>
              <a:t>四</a:t>
            </a:r>
            <a:r>
              <a:rPr lang="zh-CN" altLang="en-US" dirty="0" smtClean="0"/>
              <a:t>：</a:t>
            </a:r>
            <a:r>
              <a:rPr lang="zh-TW" altLang="en-US" dirty="0"/>
              <a:t>向使徒學習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彼得引</a:t>
            </a:r>
            <a:r>
              <a:rPr lang="zh-TW" altLang="en-US" dirty="0" smtClean="0"/>
              <a:t>用詩篇的兩節經文說指的是猶大；假如不是彼得說的，你會相信嗎？我們可以學彼得這樣引用經文嗎？從彼得引用神的話語決定要補選使徒的事上，我們可以學習甚麼？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在主升天後聖靈降臨以先，門徒們全然順服主的吩咐，同心合</a:t>
            </a:r>
            <a:r>
              <a:rPr lang="zh-TW" altLang="en-US" dirty="0"/>
              <a:t>意地恆切禱</a:t>
            </a:r>
            <a:r>
              <a:rPr lang="zh-TW" altLang="en-US" dirty="0" smtClean="0"/>
              <a:t>告，揭開了初期教會興起的序幕。你覺得怎樣才算是「</a:t>
            </a:r>
            <a:r>
              <a:rPr lang="zh-TW" altLang="en-US" dirty="0"/>
              <a:t>同心合意地恆切禱告</a:t>
            </a:r>
            <a:r>
              <a:rPr lang="zh-TW" altLang="en-US" dirty="0" smtClean="0"/>
              <a:t>」？如何可以使自己的生活方式向這裡所提的信徒一樣：全然順服、誠心盼望、恆切禱告？</a:t>
            </a:r>
            <a:endParaRPr lang="en-US" altLang="zh-CN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6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討論問題</a:t>
            </a:r>
            <a:r>
              <a:rPr lang="zh-TW" altLang="en-US" dirty="0"/>
              <a:t>四</a:t>
            </a:r>
            <a:r>
              <a:rPr lang="zh-CN" altLang="en-US" dirty="0"/>
              <a:t>：</a:t>
            </a:r>
            <a:r>
              <a:rPr lang="zh-TW" altLang="en-US" dirty="0"/>
              <a:t>向使徒學習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153400" cy="4597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彼得引用詩篇的兩節經文說指的是猶大；假如不是彼得說的，你會相信嗎？我們可以學彼得這樣引用經文嗎？從彼得引用神的話語決定要補選使徒的事上，我們可以學習甚麼</a:t>
            </a:r>
            <a:r>
              <a:rPr lang="zh-TW" altLang="en-US" dirty="0" smtClean="0"/>
              <a:t>？</a:t>
            </a:r>
            <a:r>
              <a:rPr lang="zh-TW" altLang="en-US" dirty="0" smtClean="0">
                <a:solidFill>
                  <a:srgbClr val="FF0000"/>
                </a:solidFill>
              </a:rPr>
              <a:t>不會相信；個人傾向於不可！</a:t>
            </a:r>
            <a:r>
              <a:rPr lang="zh-TW" altLang="en-US" dirty="0">
                <a:solidFill>
                  <a:srgbClr val="FF0000"/>
                </a:solidFill>
              </a:rPr>
              <a:t>彼</a:t>
            </a:r>
            <a:r>
              <a:rPr lang="zh-TW" altLang="en-US" dirty="0" smtClean="0">
                <a:solidFill>
                  <a:srgbClr val="FF0000"/>
                </a:solidFill>
              </a:rPr>
              <a:t>得、雅各、保</a:t>
            </a:r>
            <a:r>
              <a:rPr lang="zh-TW" altLang="en-US" dirty="0">
                <a:solidFill>
                  <a:srgbClr val="FF0000"/>
                </a:solidFill>
              </a:rPr>
              <a:t>羅和其他作者是在聖靈的默示下引用的</a:t>
            </a:r>
            <a:r>
              <a:rPr lang="zh-TW" altLang="en-US" dirty="0" smtClean="0">
                <a:solidFill>
                  <a:srgbClr val="FF0000"/>
                </a:solidFill>
              </a:rPr>
              <a:t>，是神的</a:t>
            </a:r>
            <a:r>
              <a:rPr lang="zh-TW" altLang="en-US" dirty="0">
                <a:solidFill>
                  <a:srgbClr val="FF0000"/>
                </a:solidFill>
              </a:rPr>
              <a:t>話</a:t>
            </a:r>
            <a:r>
              <a:rPr lang="zh-TW" altLang="en-US" dirty="0" smtClean="0">
                <a:solidFill>
                  <a:srgbClr val="FF0000"/>
                </a:solidFill>
              </a:rPr>
              <a:t>語藉他</a:t>
            </a:r>
            <a:r>
              <a:rPr lang="zh-TW" altLang="en-US" dirty="0">
                <a:solidFill>
                  <a:srgbClr val="FF0000"/>
                </a:solidFill>
              </a:rPr>
              <a:t>們</a:t>
            </a:r>
            <a:r>
              <a:rPr lang="zh-TW" altLang="en-US" dirty="0" smtClean="0">
                <a:solidFill>
                  <a:srgbClr val="FF0000"/>
                </a:solidFill>
              </a:rPr>
              <a:t>為出</a:t>
            </a:r>
            <a:r>
              <a:rPr lang="zh-TW" altLang="en-US" dirty="0">
                <a:solidFill>
                  <a:srgbClr val="FF0000"/>
                </a:solidFill>
              </a:rPr>
              <a:t>口</a:t>
            </a:r>
            <a:r>
              <a:rPr lang="zh-TW" altLang="en-US" dirty="0" smtClean="0">
                <a:solidFill>
                  <a:srgbClr val="FF0000"/>
                </a:solidFill>
              </a:rPr>
              <a:t>。我們可以學習的是作決定時以神的話語為根基的精神。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在主升天後聖靈降臨以先，門徒們全然順服主的吩咐，同心合意地恆切禱告，揭開了初期教會興起的序幕。你覺得怎樣才算是「同心合意地恆切禱告」？如何可以使自己的生活方式向這裡所提的信徒一樣：全然順服、誠心盼望、恆切禱告</a:t>
            </a:r>
            <a:r>
              <a:rPr lang="zh-TW" altLang="en-US" dirty="0" smtClean="0"/>
              <a:t>？</a:t>
            </a:r>
            <a:r>
              <a:rPr lang="zh-CN" altLang="en-US" dirty="0">
                <a:solidFill>
                  <a:srgbClr val="FF0000"/>
                </a:solidFill>
              </a:rPr>
              <a:t>請自由分享。</a:t>
            </a:r>
            <a:endParaRPr lang="en-US" altLang="zh-CN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63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結論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153400" cy="5054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TW" altLang="en-US" dirty="0"/>
              <a:t>主耶穌升天和聖靈降臨兩件事之間， 路加記載了門</a:t>
            </a:r>
            <a:r>
              <a:rPr lang="zh-TW" altLang="en-US" dirty="0" smtClean="0"/>
              <a:t>徒等候聖靈的浸並且同心合意地恆切禱告，</a:t>
            </a:r>
            <a:r>
              <a:rPr lang="zh-TW" altLang="en-US" dirty="0"/>
              <a:t>以及搖籤補選使徒一同作耶穌復活的見</a:t>
            </a:r>
            <a:r>
              <a:rPr lang="zh-TW" altLang="en-US" dirty="0" smtClean="0"/>
              <a:t>證。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altLang="zh-TW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zh-TW" altLang="en-US" dirty="0" smtClean="0"/>
              <a:t>我們看見門徒順服主的命令等候禱告，並且以主的旨意（為祂作見證）為念；現今的基督徒需要的正是學習初期教會信徒的榜樣。</a:t>
            </a:r>
            <a:endParaRPr lang="en-US" altLang="zh-CN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905000"/>
            <a:ext cx="8001000" cy="4495800"/>
          </a:xfrm>
        </p:spPr>
        <p:txBody>
          <a:bodyPr>
            <a:normAutofit lnSpcReduction="10000"/>
          </a:bodyPr>
          <a:lstStyle/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Admit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承認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以謙卑的心，向神承認自己乃是一個罪人。「</a:t>
            </a:r>
            <a:r>
              <a:rPr lang="zh-TW" altLang="en-US" sz="2800" dirty="0" smtClean="0">
                <a:ea typeface="DFKai-SB" pitchFamily="65" charset="-120"/>
              </a:rPr>
              <a:t>因</a:t>
            </a:r>
            <a:r>
              <a:rPr lang="zh-TW" altLang="en-US" sz="2800" dirty="0">
                <a:ea typeface="DFKai-SB" pitchFamily="65" charset="-120"/>
              </a:rPr>
              <a:t>為世人都犯了罪，虧缺了神的榮耀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</a:t>
            </a:r>
            <a:r>
              <a:rPr lang="en-US" altLang="zh-TW" sz="2800" dirty="0">
                <a:ea typeface="DFKai-SB" pitchFamily="65" charset="-120"/>
              </a:rPr>
              <a:t> 3:23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Believe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相信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相信耶穌並他釘十字架，使你因信耶穌而被神稱義。「</a:t>
            </a:r>
            <a:r>
              <a:rPr lang="zh-TW" altLang="en-US" sz="2800" dirty="0" smtClean="0">
                <a:ea typeface="DFKai-SB" pitchFamily="65" charset="-120"/>
              </a:rPr>
              <a:t>就</a:t>
            </a:r>
            <a:r>
              <a:rPr lang="zh-TW" altLang="en-US" sz="2800" dirty="0">
                <a:ea typeface="DFKai-SB" pitchFamily="65" charset="-120"/>
              </a:rPr>
              <a:t>是神的義，因信耶穌基督加給一切相信的人，並沒有分別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 </a:t>
            </a:r>
            <a:r>
              <a:rPr lang="en-US" altLang="zh-TW" sz="2800" dirty="0" smtClean="0">
                <a:ea typeface="DFKai-SB" pitchFamily="65" charset="-120"/>
              </a:rPr>
              <a:t>3:22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Confess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宣告</a:t>
            </a:r>
            <a:r>
              <a:rPr lang="zh-TW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藉著祈禱來宣告你的信心，將</a:t>
            </a:r>
            <a:r>
              <a:rPr lang="zh-TW" altLang="en-US" sz="2800" b="0" dirty="0" smtClean="0">
                <a:latin typeface="+mn-ea"/>
              </a:rPr>
              <a:t>耶穌接到</a:t>
            </a:r>
            <a:r>
              <a:rPr lang="zh-TW" altLang="en-US" sz="2800" b="0" dirty="0">
                <a:latin typeface="+mn-ea"/>
              </a:rPr>
              <a:t>心中</a:t>
            </a:r>
            <a:r>
              <a:rPr lang="zh-TW" altLang="en-US" sz="2800" b="0" dirty="0" smtClean="0">
                <a:latin typeface="+mn-ea"/>
              </a:rPr>
              <a:t>，使他成</a:t>
            </a:r>
            <a:r>
              <a:rPr lang="zh-TW" altLang="en-US" sz="2800" b="0" dirty="0">
                <a:latin typeface="+mn-ea"/>
              </a:rPr>
              <a:t>為你的救主與生命之</a:t>
            </a:r>
            <a:r>
              <a:rPr lang="zh-TW" altLang="en-US" sz="2800" b="0" dirty="0" smtClean="0">
                <a:latin typeface="+mn-ea"/>
              </a:rPr>
              <a:t>主。「</a:t>
            </a:r>
            <a:r>
              <a:rPr lang="zh-TW" altLang="en-US" sz="2800" dirty="0" smtClean="0">
                <a:ea typeface="DFKai-SB" pitchFamily="65" charset="-120"/>
              </a:rPr>
              <a:t>你</a:t>
            </a:r>
            <a:r>
              <a:rPr lang="zh-TW" altLang="en-US" sz="2800" dirty="0">
                <a:ea typeface="DFKai-SB" pitchFamily="65" charset="-120"/>
              </a:rPr>
              <a:t>若口裡認耶穌為主，心裡信神叫他從死裡復活，就必得救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羅馬書</a:t>
            </a:r>
            <a:r>
              <a:rPr lang="en-US" altLang="zh-TW" sz="2800" dirty="0">
                <a:ea typeface="DFKai-SB" pitchFamily="65" charset="-120"/>
              </a:rPr>
              <a:t> </a:t>
            </a:r>
            <a:r>
              <a:rPr lang="en-US" altLang="zh-TW" sz="2800" dirty="0" smtClean="0">
                <a:ea typeface="DFKai-SB" pitchFamily="65" charset="-120"/>
              </a:rPr>
              <a:t>10:9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2013 Warren Wang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85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</a:rPr>
              <a:t>如何得救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 How to be saved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788670" lvl="1" indent="-514350">
              <a:buFont typeface="Wingdings" pitchFamily="2" charset="2"/>
              <a:buChar char="§"/>
            </a:pPr>
            <a:r>
              <a:rPr lang="zh-TW" altLang="en-US" sz="3200" b="1" dirty="0"/>
              <a:t>信</a:t>
            </a:r>
            <a:r>
              <a:rPr lang="zh-TW" altLang="en-US" sz="3200" b="1" dirty="0" smtClean="0"/>
              <a:t>主之後所當做的四件事情：</a:t>
            </a:r>
            <a:endParaRPr lang="en-US" altLang="zh-TW" sz="3200" b="1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接受浸禮，歸入基督的名下。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將主日分別為聖，敬拜神。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研</a:t>
            </a:r>
            <a:r>
              <a:rPr lang="zh-TW" altLang="en-US" sz="3200" b="0" dirty="0"/>
              <a:t>讀聖經</a:t>
            </a:r>
            <a:r>
              <a:rPr lang="zh-TW" altLang="en-US" sz="3200" b="0" dirty="0" smtClean="0"/>
              <a:t>，靈命得著餵養。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過團契生活，彼此相愛。</a:t>
            </a:r>
            <a:endParaRPr lang="en-US" sz="3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2013 Warren Wang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09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Calibri" pitchFamily="34" charset="0"/>
              </a:rPr>
              <a:t>信主之後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After </a:t>
            </a:r>
            <a:r>
              <a:rPr lang="en-US" altLang="zh-TW" sz="3200" b="1" smtClean="0">
                <a:solidFill>
                  <a:srgbClr val="0070C0"/>
                </a:solidFill>
                <a:latin typeface="Calibri" pitchFamily="34" charset="0"/>
              </a:rPr>
              <a:t>you’ve received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Jesus as Lord</a:t>
            </a:r>
            <a:endParaRPr lang="en-US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6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但聖靈降臨在你們身上，你們就必得著能力；並要在耶路撒冷、猶太全地和撒馬利亞，直到地極，作我的見證。 </a:t>
            </a:r>
            <a:r>
              <a:rPr lang="en-US" altLang="zh-TW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/>
            </a:r>
            <a:br>
              <a:rPr lang="en-US" altLang="zh-TW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</a:br>
            <a:r>
              <a:rPr lang="zh-CN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（使徒行傳</a:t>
            </a:r>
            <a:r>
              <a:rPr lang="en-US" altLang="zh-CN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1:8</a:t>
            </a:r>
            <a:r>
              <a:rPr lang="zh-CN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）</a:t>
            </a:r>
            <a:endParaRPr lang="en-US" altLang="zh-TW" sz="3200" dirty="0" smtClean="0">
              <a:latin typeface="Arial" pitchFamily="34" charset="0"/>
              <a:ea typeface="DFKai-SB" pitchFamily="65" charset="-120"/>
              <a:cs typeface="Arial" pitchFamily="34" charset="0"/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altLang="zh-TW" sz="28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But you will receive power when the Holy Spirit comes on you; and you will be my witnesses in Jerusalem, and in all Judea and Samaria, and to the ends of the earth.</a:t>
            </a:r>
            <a:r>
              <a:rPr lang="en-US" altLang="en-US" sz="28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 </a:t>
            </a:r>
            <a:r>
              <a:rPr lang="en-US" altLang="zh-TW" sz="28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(Acts 1:8 NIV)</a:t>
            </a:r>
            <a:endParaRPr lang="en-US" altLang="en-US" sz="2800" i="1" dirty="0" smtClean="0">
              <a:latin typeface="Arial" pitchFamily="34" charset="0"/>
              <a:ea typeface="DFKai-SB" pitchFamily="65" charset="-120"/>
              <a:cs typeface="Arial" pitchFamily="34" charset="0"/>
            </a:endParaRPr>
          </a:p>
          <a:p>
            <a:pPr marL="788670" lvl="1" indent="-514350"/>
            <a:endParaRPr lang="en-US" sz="2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主題經文</a:t>
            </a:r>
            <a:endParaRPr lang="en-US" sz="3600" b="1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3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讀經：</a:t>
            </a:r>
            <a:r>
              <a:rPr lang="zh-CN" altLang="en-US" dirty="0" smtClean="0"/>
              <a:t>徒</a:t>
            </a:r>
            <a:r>
              <a:rPr lang="en-US" altLang="zh-CN" dirty="0" smtClean="0"/>
              <a:t>1:12-14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153400" cy="5054600"/>
          </a:xfrm>
        </p:spPr>
        <p:txBody>
          <a:bodyPr>
            <a:normAutofit/>
          </a:bodyPr>
          <a:lstStyle/>
          <a:p>
            <a:r>
              <a:rPr lang="zh-TW" altLang="en-US" dirty="0"/>
              <a:t>有一座山名叫橄欖</a:t>
            </a:r>
            <a:r>
              <a:rPr lang="zh-TW" altLang="en-US" dirty="0" smtClean="0"/>
              <a:t>山，離</a:t>
            </a:r>
            <a:r>
              <a:rPr lang="zh-TW" altLang="en-US" dirty="0"/>
              <a:t>耶路撒冷不</a:t>
            </a:r>
            <a:r>
              <a:rPr lang="zh-TW" altLang="en-US" dirty="0" smtClean="0"/>
              <a:t>遠，約</a:t>
            </a:r>
            <a:r>
              <a:rPr lang="zh-TW" altLang="en-US" dirty="0"/>
              <a:t>有安息日可走的路</a:t>
            </a:r>
            <a:r>
              <a:rPr lang="zh-TW" altLang="en-US" dirty="0" smtClean="0"/>
              <a:t>程；當</a:t>
            </a:r>
            <a:r>
              <a:rPr lang="zh-TW" altLang="en-US" dirty="0"/>
              <a:t>下門徒從那裡回耶路撒冷</a:t>
            </a:r>
            <a:r>
              <a:rPr lang="zh-TW" altLang="en-US" dirty="0" smtClean="0"/>
              <a:t>去。</a:t>
            </a:r>
            <a:endParaRPr lang="en-US" altLang="zh-TW" dirty="0" smtClean="0"/>
          </a:p>
          <a:p>
            <a:r>
              <a:rPr lang="zh-TW" altLang="en-US" dirty="0"/>
              <a:t>進了</a:t>
            </a:r>
            <a:r>
              <a:rPr lang="zh-TW" altLang="en-US" dirty="0" smtClean="0"/>
              <a:t>城，就</a:t>
            </a:r>
            <a:r>
              <a:rPr lang="zh-TW" altLang="en-US" dirty="0"/>
              <a:t>上了所住的一間樓</a:t>
            </a:r>
            <a:r>
              <a:rPr lang="zh-TW" altLang="en-US" dirty="0" smtClean="0"/>
              <a:t>房；在</a:t>
            </a:r>
            <a:r>
              <a:rPr lang="zh-TW" altLang="en-US" dirty="0"/>
              <a:t>那裡有彼得、約翰、雅各、安得烈、腓力、多馬、巴多羅買、馬太、亞勒腓的兒子雅各、奮銳黨的西門、和雅各的兒</a:t>
            </a:r>
            <a:r>
              <a:rPr lang="zh-TW" altLang="en-US" dirty="0" smtClean="0"/>
              <a:t>子猶</a:t>
            </a:r>
            <a:r>
              <a:rPr lang="zh-TW" altLang="en-US" dirty="0"/>
              <a:t>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這些</a:t>
            </a:r>
            <a:r>
              <a:rPr lang="zh-TW" altLang="en-US" dirty="0" smtClean="0"/>
              <a:t>人，同</a:t>
            </a:r>
            <a:r>
              <a:rPr lang="zh-TW" altLang="en-US" dirty="0"/>
              <a:t>著幾個婦</a:t>
            </a:r>
            <a:r>
              <a:rPr lang="zh-TW" altLang="en-US" dirty="0" smtClean="0"/>
              <a:t>人，和</a:t>
            </a:r>
            <a:r>
              <a:rPr lang="zh-TW" altLang="en-US" dirty="0"/>
              <a:t>耶穌的母親馬利</a:t>
            </a:r>
            <a:r>
              <a:rPr lang="zh-TW" altLang="en-US" dirty="0" smtClean="0"/>
              <a:t>亞，並</a:t>
            </a:r>
            <a:r>
              <a:rPr lang="zh-TW" altLang="en-US" dirty="0"/>
              <a:t>耶穌的弟</a:t>
            </a:r>
            <a:r>
              <a:rPr lang="zh-TW" altLang="en-US" dirty="0" smtClean="0"/>
              <a:t>兄，都</a:t>
            </a:r>
            <a:r>
              <a:rPr lang="zh-TW" altLang="en-US" dirty="0"/>
              <a:t>同心合意的恆切禱告。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經文觀察：</a:t>
            </a:r>
            <a:r>
              <a:rPr lang="zh-CN" altLang="en-US" dirty="0" smtClean="0"/>
              <a:t>徒</a:t>
            </a:r>
            <a:r>
              <a:rPr lang="en-US" altLang="zh-CN" dirty="0" smtClean="0"/>
              <a:t>1:12-14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3400"/>
            <a:ext cx="8534400" cy="490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zh-TW" altLang="en-US" sz="2800" dirty="0" smtClean="0">
                <a:latin typeface="+mn-ea"/>
                <a:ea typeface="+mn-ea"/>
                <a:sym typeface="Wingdings" pitchFamily="2" charset="2"/>
              </a:rPr>
              <a:t>觀</a:t>
            </a:r>
            <a:r>
              <a:rPr lang="zh-TW" altLang="en-US" sz="2800" dirty="0">
                <a:latin typeface="+mn-ea"/>
                <a:ea typeface="+mn-ea"/>
                <a:sym typeface="Wingdings" pitchFamily="2" charset="2"/>
              </a:rPr>
              <a:t>察</a:t>
            </a:r>
            <a:r>
              <a:rPr lang="zh-TW" altLang="en-US" sz="2800" dirty="0" smtClean="0">
                <a:latin typeface="+mn-ea"/>
                <a:ea typeface="+mn-ea"/>
                <a:sym typeface="Wingdings" pitchFamily="2" charset="2"/>
              </a:rPr>
              <a:t>題：</a:t>
            </a:r>
            <a:endParaRPr lang="en-US" altLang="zh-TW" sz="2800" dirty="0" smtClean="0">
              <a:latin typeface="+mn-ea"/>
              <a:ea typeface="+mn-ea"/>
              <a:sym typeface="Wingdings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Where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sym typeface="Wingdings" pitchFamily="2" charset="2"/>
              </a:rPr>
              <a:t>門</a:t>
            </a:r>
            <a:r>
              <a:rPr lang="zh-TW" altLang="en-US" sz="2400" dirty="0">
                <a:sym typeface="Wingdings" pitchFamily="2" charset="2"/>
              </a:rPr>
              <a:t>徒</a:t>
            </a:r>
            <a:r>
              <a:rPr lang="zh-TW" altLang="en-US" sz="2400" dirty="0" smtClean="0">
                <a:sym typeface="Wingdings" pitchFamily="2" charset="2"/>
              </a:rPr>
              <a:t>從哪裡回到哪裡去</a:t>
            </a:r>
            <a:r>
              <a:rPr lang="zh-CN" altLang="en-US" sz="2400" dirty="0" smtClean="0"/>
              <a:t>？</a:t>
            </a:r>
            <a:endParaRPr lang="en-US" altLang="zh-CN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When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sym typeface="Wingdings" pitchFamily="2" charset="2"/>
              </a:rPr>
              <a:t>在這之前剛發生了甚麼事</a:t>
            </a:r>
            <a:r>
              <a:rPr lang="zh-CN" altLang="en-US" sz="2400" dirty="0" smtClean="0"/>
              <a:t>？</a:t>
            </a:r>
            <a:endParaRPr lang="en-US" altLang="zh-CN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Who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en-US" altLang="zh-CN" sz="2400" dirty="0" smtClean="0"/>
              <a:t>13</a:t>
            </a:r>
            <a:r>
              <a:rPr lang="zh-TW" altLang="en-US" sz="2400" dirty="0" smtClean="0"/>
              <a:t>節中上了樓房的有哪些人</a:t>
            </a:r>
            <a:r>
              <a:rPr lang="zh-CN" altLang="en-US" sz="2400" dirty="0" smtClean="0"/>
              <a:t>？</a:t>
            </a:r>
            <a:r>
              <a:rPr lang="zh-TW" altLang="en-US" sz="2400" dirty="0" smtClean="0"/>
              <a:t>他們與耶穌有何關係？</a:t>
            </a:r>
            <a:endParaRPr lang="en-US" altLang="zh-CN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Who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sym typeface="Wingdings" pitchFamily="2" charset="2"/>
              </a:rPr>
              <a:t>樓房裡還有</a:t>
            </a:r>
            <a:r>
              <a:rPr lang="zh-TW" altLang="en-US" sz="2400" dirty="0">
                <a:sym typeface="Wingdings" pitchFamily="2" charset="2"/>
              </a:rPr>
              <a:t>誰</a:t>
            </a:r>
            <a:r>
              <a:rPr lang="zh-CN" altLang="en-US" sz="2400" dirty="0" smtClean="0"/>
              <a:t>？</a:t>
            </a:r>
            <a:endParaRPr lang="en-US" altLang="zh-CN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What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sym typeface="Wingdings" pitchFamily="2" charset="2"/>
              </a:rPr>
              <a:t>這些人在樓房裡做</a:t>
            </a:r>
            <a:r>
              <a:rPr lang="zh-TW" altLang="en-US" sz="2400" dirty="0">
                <a:sym typeface="Wingdings" pitchFamily="2" charset="2"/>
              </a:rPr>
              <a:t>甚麼</a:t>
            </a:r>
            <a:r>
              <a:rPr lang="zh-CN" altLang="en-US" sz="2400" dirty="0" smtClean="0"/>
              <a:t>？</a:t>
            </a:r>
            <a:endParaRPr lang="en-US" altLang="zh-CN" sz="2400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2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經文觀察：</a:t>
            </a:r>
            <a:r>
              <a:rPr lang="zh-CN" altLang="en-US" dirty="0" smtClean="0"/>
              <a:t>徒</a:t>
            </a:r>
            <a:r>
              <a:rPr lang="en-US" altLang="zh-CN" dirty="0" smtClean="0"/>
              <a:t>1:12-14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3400"/>
            <a:ext cx="8534400" cy="490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zh-TW" altLang="en-US" sz="2800" dirty="0" smtClean="0">
                <a:latin typeface="+mn-ea"/>
                <a:ea typeface="+mn-ea"/>
                <a:sym typeface="Wingdings" pitchFamily="2" charset="2"/>
              </a:rPr>
              <a:t>觀</a:t>
            </a:r>
            <a:r>
              <a:rPr lang="zh-TW" altLang="en-US" sz="2800" dirty="0">
                <a:latin typeface="+mn-ea"/>
                <a:ea typeface="+mn-ea"/>
                <a:sym typeface="Wingdings" pitchFamily="2" charset="2"/>
              </a:rPr>
              <a:t>察</a:t>
            </a:r>
            <a:r>
              <a:rPr lang="zh-TW" altLang="en-US" sz="2800" dirty="0" smtClean="0">
                <a:latin typeface="+mn-ea"/>
                <a:ea typeface="+mn-ea"/>
                <a:sym typeface="Wingdings" pitchFamily="2" charset="2"/>
              </a:rPr>
              <a:t>題：</a:t>
            </a:r>
            <a:endParaRPr lang="en-US" altLang="zh-TW" sz="2800" dirty="0" smtClean="0">
              <a:latin typeface="+mn-ea"/>
              <a:ea typeface="+mn-ea"/>
              <a:sym typeface="Wingdings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>
                <a:solidFill>
                  <a:srgbClr val="0070C0"/>
                </a:solidFill>
                <a:latin typeface="+mn-ea"/>
                <a:sym typeface="Wingdings" pitchFamily="2" charset="2"/>
              </a:rPr>
              <a:t>Where</a:t>
            </a:r>
            <a:r>
              <a:rPr lang="en-US" altLang="zh-TW" sz="2400" b="1" dirty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>
                <a:sym typeface="Wingdings" pitchFamily="2" charset="2"/>
              </a:rPr>
              <a:t>門徒從哪裡回到哪裡去</a:t>
            </a:r>
            <a:r>
              <a:rPr lang="zh-CN" altLang="en-US" sz="2400" dirty="0" smtClean="0"/>
              <a:t>？</a:t>
            </a:r>
            <a:r>
              <a:rPr lang="zh-TW" altLang="en-US" sz="2400" dirty="0" smtClean="0">
                <a:solidFill>
                  <a:srgbClr val="FF0000"/>
                </a:solidFill>
              </a:rPr>
              <a:t>從橄欖山回耶路撒冷。</a:t>
            </a:r>
            <a:endParaRPr lang="en-US" altLang="zh-CN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>
                <a:solidFill>
                  <a:srgbClr val="0070C0"/>
                </a:solidFill>
                <a:latin typeface="+mn-ea"/>
                <a:sym typeface="Wingdings" pitchFamily="2" charset="2"/>
              </a:rPr>
              <a:t>When</a:t>
            </a:r>
            <a:r>
              <a:rPr lang="en-US" altLang="zh-TW" sz="2400" b="1" dirty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>
                <a:sym typeface="Wingdings" pitchFamily="2" charset="2"/>
              </a:rPr>
              <a:t>在這之前剛發生了甚麼事</a:t>
            </a:r>
            <a:r>
              <a:rPr lang="zh-CN" altLang="en-US" sz="2400" dirty="0" smtClean="0"/>
              <a:t>？</a:t>
            </a:r>
            <a:r>
              <a:rPr lang="zh-TW" altLang="en-US" sz="2400" dirty="0" smtClean="0">
                <a:solidFill>
                  <a:srgbClr val="FF0000"/>
                </a:solidFill>
              </a:rPr>
              <a:t>耶穌基督被雲彩接去。</a:t>
            </a:r>
            <a:endParaRPr lang="en-US" altLang="zh-CN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>
                <a:solidFill>
                  <a:srgbClr val="0070C0"/>
                </a:solidFill>
                <a:latin typeface="+mn-ea"/>
                <a:sym typeface="Wingdings" pitchFamily="2" charset="2"/>
              </a:rPr>
              <a:t>Who</a:t>
            </a:r>
            <a:r>
              <a:rPr lang="en-US" altLang="zh-TW" sz="2400" b="1" dirty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en-US" altLang="zh-CN" sz="2400" dirty="0"/>
              <a:t>13</a:t>
            </a:r>
            <a:r>
              <a:rPr lang="zh-TW" altLang="en-US" sz="2400" dirty="0"/>
              <a:t>節中上了樓房的有哪些人</a:t>
            </a:r>
            <a:r>
              <a:rPr lang="zh-CN" altLang="en-US" sz="2400" dirty="0"/>
              <a:t>？</a:t>
            </a:r>
            <a:r>
              <a:rPr lang="zh-TW" altLang="en-US" sz="2400" dirty="0"/>
              <a:t>他們與耶穌有何關係</a:t>
            </a:r>
            <a:r>
              <a:rPr lang="zh-TW" altLang="en-US" sz="2400" dirty="0" smtClean="0"/>
              <a:t>？</a:t>
            </a:r>
            <a:r>
              <a:rPr lang="zh-TW" altLang="en-US" sz="2400" dirty="0" smtClean="0">
                <a:solidFill>
                  <a:srgbClr val="FF0000"/>
                </a:solidFill>
              </a:rPr>
              <a:t>彼得、約翰、雅各、安得烈、腓力、多馬、巴多羅買、馬太、亞勒腓的兒子雅各、奮銳黨的西門、和雅各的兒子猶大；這是耶穌所揀選十二門徒中的十一位。</a:t>
            </a:r>
            <a:endParaRPr lang="en-US" altLang="zh-CN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>
                <a:solidFill>
                  <a:srgbClr val="0070C0"/>
                </a:solidFill>
                <a:latin typeface="+mn-ea"/>
                <a:sym typeface="Wingdings" pitchFamily="2" charset="2"/>
              </a:rPr>
              <a:t>Who</a:t>
            </a:r>
            <a:r>
              <a:rPr lang="en-US" altLang="zh-TW" sz="2400" b="1" dirty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>
                <a:sym typeface="Wingdings" pitchFamily="2" charset="2"/>
              </a:rPr>
              <a:t>樓房裡還有誰</a:t>
            </a:r>
            <a:r>
              <a:rPr lang="zh-CN" altLang="en-US" sz="2400" dirty="0" smtClean="0"/>
              <a:t>？</a:t>
            </a:r>
            <a:r>
              <a:rPr lang="zh-TW" altLang="en-US" sz="2400" dirty="0" smtClean="0">
                <a:solidFill>
                  <a:srgbClr val="FF0000"/>
                </a:solidFill>
              </a:rPr>
              <a:t>幾個婦人，和耶穌的母親馬利亞，並耶穌的弟兄。</a:t>
            </a:r>
            <a:endParaRPr lang="en-US" altLang="zh-CN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u="sng" dirty="0">
                <a:solidFill>
                  <a:srgbClr val="0070C0"/>
                </a:solidFill>
                <a:latin typeface="+mn-ea"/>
                <a:sym typeface="Wingdings" pitchFamily="2" charset="2"/>
              </a:rPr>
              <a:t>What</a:t>
            </a:r>
            <a:r>
              <a:rPr lang="en-US" altLang="zh-TW" sz="2400" b="1" dirty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>
                <a:sym typeface="Wingdings" pitchFamily="2" charset="2"/>
              </a:rPr>
              <a:t>這些人在樓房裡做甚麼</a:t>
            </a:r>
            <a:r>
              <a:rPr lang="zh-CN" altLang="en-US" sz="2400" dirty="0" smtClean="0"/>
              <a:t>？</a:t>
            </a:r>
            <a:r>
              <a:rPr lang="zh-TW" altLang="en-US" sz="2400" dirty="0" smtClean="0">
                <a:solidFill>
                  <a:srgbClr val="FF0000"/>
                </a:solidFill>
              </a:rPr>
              <a:t>同心合意的恆切禱告。</a:t>
            </a:r>
            <a:endParaRPr lang="en-US" altLang="zh-CN" sz="2400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22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耶穌所揀選的十二門徒</a:t>
            </a:r>
            <a:endParaRPr 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612775" y="1803400"/>
          <a:ext cx="81534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馬太</a:t>
                      </a:r>
                      <a:r>
                        <a:rPr lang="zh-TW" altLang="en-US" dirty="0" smtClean="0"/>
                        <a:t>福音</a:t>
                      </a:r>
                      <a:endParaRPr lang="zh-CN" alt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馬可</a:t>
                      </a:r>
                      <a:r>
                        <a:rPr lang="zh-TW" altLang="en-US" dirty="0" smtClean="0"/>
                        <a:t>福音</a:t>
                      </a:r>
                      <a:endParaRPr lang="zh-CN" alt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路</a:t>
                      </a:r>
                      <a:r>
                        <a:rPr lang="zh-CN" altLang="en-US" dirty="0" smtClean="0"/>
                        <a:t>加</a:t>
                      </a:r>
                      <a:r>
                        <a:rPr lang="zh-TW" altLang="en-US" dirty="0" smtClean="0"/>
                        <a:t>福音</a:t>
                      </a:r>
                      <a:endParaRPr lang="zh-CN" alt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使徒行傳</a:t>
                      </a:r>
                      <a:endParaRPr lang="zh-CN" altLang="en-US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西門彼得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西門彼得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西門彼得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西門彼得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/>
                        <a:t>安得烈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安得烈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安得烈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安得烈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/>
                        <a:t>雅各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雅各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雅各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雅各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/>
                        <a:t>約翰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約翰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約翰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約翰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/>
                        <a:t>腓力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腓力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腓力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腓力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/>
                        <a:t>巴多羅買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巴多羅買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巴多羅買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巴多羅買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/>
                        <a:t>多馬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多馬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多馬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多馬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/>
                        <a:t>馬太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馬太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馬太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馬太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/>
                        <a:t>亞勒腓的兒子雅各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亞勒腓的兒子雅各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亞勒腓的兒子雅各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亞勒腓的兒子雅各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i="1"/>
                        <a:t>達太</a:t>
                      </a:r>
                      <a:endParaRPr lang="zh-CN" alt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 i="1"/>
                        <a:t>達太</a:t>
                      </a:r>
                      <a:endParaRPr lang="zh-CN" alt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TW" altLang="en-US" i="1"/>
                        <a:t>雅各的兒子猶大</a:t>
                      </a:r>
                      <a:endParaRPr lang="zh-TW" alt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TW" altLang="en-US" i="1"/>
                        <a:t>雅各的兒子猶大</a:t>
                      </a:r>
                      <a:endParaRPr lang="zh-TW" altLang="en-US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/>
                        <a:t>奮銳黨的西門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奮銳黨的西門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奮銳黨的西門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奮銳黨的西門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/>
                        <a:t>加略人猶大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加略人猶大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加略人猶大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耶穌的母親馬利亞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dirty="0" smtClean="0"/>
              <a:t>這是新約書卷中，最後提到馬利亞的地方。</a:t>
            </a:r>
            <a:endParaRPr lang="en-US" altLang="zh-TW" dirty="0" smtClean="0"/>
          </a:p>
          <a:p>
            <a:pPr marL="514350" indent="-514350">
              <a:buNone/>
            </a:pPr>
            <a:r>
              <a:rPr lang="zh-TW" altLang="en-US" dirty="0" smtClean="0"/>
              <a:t>單從這就可以看出崇拜「聖母」馬利亞不合乎聖經。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門徒不是向她祈禱，而是與她一起祈禱。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她和門徒一起等候，要受聖靈的浸。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馬利亞稱為耶穌的母親而不是「神的母親」。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這裡提到耶穌有弟兄， 馬利亞並非終身是處女。</a:t>
            </a:r>
            <a:endParaRPr lang="en-US" altLang="zh-CN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討論問題一：</a:t>
            </a:r>
            <a:r>
              <a:rPr lang="zh-TW" altLang="en-US" dirty="0" smtClean="0"/>
              <a:t>等候與禱告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讀經：徒</a:t>
            </a:r>
            <a:r>
              <a:rPr lang="en-US" altLang="zh-TW" dirty="0" smtClean="0"/>
              <a:t>1:3-5, 2:1-4</a:t>
            </a:r>
            <a:r>
              <a:rPr lang="zh-TW" altLang="en-US" dirty="0" smtClean="0"/>
              <a:t>。主耶穌升天之前囑咐門徒做甚麼？門徒照做了嗎？</a:t>
            </a:r>
            <a:r>
              <a:rPr lang="en-US" altLang="zh-TW" dirty="0" smtClean="0"/>
              <a:t>1:5</a:t>
            </a:r>
            <a:r>
              <a:rPr lang="zh-TW" altLang="en-US" dirty="0" smtClean="0"/>
              <a:t>中不多幾日大約是幾日？你覺得為何主耶穌不在「不多幾日」的前一日升天？ 如此一來門徒就不用等上「不多幾日」 ，這樣不是更好嗎？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u="sng" dirty="0" smtClean="0"/>
              <a:t>教會的開端</a:t>
            </a:r>
            <a:r>
              <a:rPr lang="zh-CN" altLang="en-US" dirty="0" smtClean="0"/>
              <a:t>：</a:t>
            </a:r>
            <a:r>
              <a:rPr lang="zh-TW" altLang="en-US" dirty="0" smtClean="0"/>
              <a:t>在「不多幾日」的等候當中，門徒都在做甚麼？</a:t>
            </a:r>
            <a:r>
              <a:rPr lang="zh-CN" altLang="en-US" dirty="0" smtClean="0"/>
              <a:t>請查看</a:t>
            </a:r>
            <a:r>
              <a:rPr lang="zh-TW" altLang="en-US" dirty="0" smtClean="0"/>
              <a:t>約翰福音</a:t>
            </a:r>
            <a:r>
              <a:rPr lang="en-US" altLang="zh-TW" dirty="0" smtClean="0"/>
              <a:t>14:14-16</a:t>
            </a:r>
            <a:r>
              <a:rPr lang="zh-TW" altLang="en-US" dirty="0" smtClean="0"/>
              <a:t>，門徒所做的和五旬節聖靈降臨有何因果關係？</a:t>
            </a:r>
            <a:endParaRPr lang="en-US" altLang="zh-CN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4" y="6248208"/>
            <a:ext cx="5421083" cy="365125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en-US" altLang="zh-CN" dirty="0" smtClean="0"/>
              <a:t>4</a:t>
            </a:r>
            <a:r>
              <a:rPr lang="en-US" dirty="0" smtClean="0"/>
              <a:t> Bellman Fellowship, CBCWLA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5101</Words>
  <Application>Microsoft Office PowerPoint</Application>
  <PresentationFormat>On-screen Show (4:3)</PresentationFormat>
  <Paragraphs>366</Paragraphs>
  <Slides>28</Slides>
  <Notes>23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Widescreen Presentation</vt:lpstr>
      <vt:lpstr>使徒行傳#2：禱告與等候 To Pray AND Wait  經文：徒1:12-26 </vt:lpstr>
      <vt:lpstr>查經者的信念</vt:lpstr>
      <vt:lpstr>PowerPoint Presentation</vt:lpstr>
      <vt:lpstr>讀經：徒1:12-14</vt:lpstr>
      <vt:lpstr>經文觀察：徒1:12-14</vt:lpstr>
      <vt:lpstr>經文觀察：徒1:12-14</vt:lpstr>
      <vt:lpstr>耶穌所揀選的十二門徒</vt:lpstr>
      <vt:lpstr>耶穌的母親馬利亞</vt:lpstr>
      <vt:lpstr>討論問題一：等候與禱告</vt:lpstr>
      <vt:lpstr>討論問題一：等候與禱告</vt:lpstr>
      <vt:lpstr>讀經：徒1:15-20</vt:lpstr>
      <vt:lpstr>讀經：徒1:21-26</vt:lpstr>
      <vt:lpstr>經文觀察：徒1:15-20</vt:lpstr>
      <vt:lpstr>經文觀察：徒1:15-20</vt:lpstr>
      <vt:lpstr>經文觀察：徒1:21-26</vt:lpstr>
      <vt:lpstr>經文觀察：徒1:21-26</vt:lpstr>
      <vt:lpstr>猶大怎麼死的？是上吊？還是身子仆倒？</vt:lpstr>
      <vt:lpstr>誰買了血田？是猶大？還是祭司們？</vt:lpstr>
      <vt:lpstr>猶大之死與血田</vt:lpstr>
      <vt:lpstr>討論問題二：對耶穌的認識</vt:lpstr>
      <vt:lpstr>討論問題二：對耶穌的認識</vt:lpstr>
      <vt:lpstr>討論問題三：搖籤補選使徒</vt:lpstr>
      <vt:lpstr>討論問題三：搖籤補選使徒</vt:lpstr>
      <vt:lpstr>討論問題四：向使徒學習</vt:lpstr>
      <vt:lpstr>討論問題四：向使徒學習</vt:lpstr>
      <vt:lpstr>結論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2012-07-10T12:41:16Z</dcterms:created>
  <dcterms:modified xsi:type="dcterms:W3CDTF">2014-10-23T03:01:55Z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