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77" r:id="rId2"/>
    <p:sldId id="322" r:id="rId3"/>
    <p:sldId id="332" r:id="rId4"/>
    <p:sldId id="468" r:id="rId5"/>
    <p:sldId id="458" r:id="rId6"/>
    <p:sldId id="448" r:id="rId7"/>
    <p:sldId id="443" r:id="rId8"/>
    <p:sldId id="475" r:id="rId9"/>
    <p:sldId id="469" r:id="rId10"/>
    <p:sldId id="474" r:id="rId11"/>
    <p:sldId id="438" r:id="rId12"/>
    <p:sldId id="476" r:id="rId13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2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fld id="{6D34F353-3E2D-4B90-BA7C-E743C529FDEB}" type="datetime1">
              <a:rPr lang="en-US"/>
              <a:pPr/>
              <a:t>10/19/2014</a:t>
            </a:fld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fld id="{6EE62EC8-CF10-477F-9A34-349129553F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44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latin typeface="Calibri" pitchFamily="34" charset="0"/>
              </a:defRPr>
            </a:lvl1pPr>
          </a:lstStyle>
          <a:p>
            <a:endParaRPr lang="zh-TW" alt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latin typeface="Calibri" pitchFamily="34" charset="0"/>
              </a:defRPr>
            </a:lvl1pPr>
          </a:lstStyle>
          <a:p>
            <a:fld id="{964D7FEC-D5DD-424C-A95C-5C44BCBBDA7C}" type="datetime1">
              <a:rPr lang="zh-TW" altLang="en-US"/>
              <a:pPr/>
              <a:t>2014/10/19</a:t>
            </a:fld>
            <a:endParaRPr lang="en-US" alt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TW" altLang="zh-TW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459288"/>
            <a:ext cx="5683250" cy="4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latin typeface="Calibri" pitchFamily="34" charset="0"/>
              </a:defRPr>
            </a:lvl1pPr>
          </a:lstStyle>
          <a:p>
            <a:endParaRPr lang="zh-TW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latin typeface="Calibri" pitchFamily="34" charset="0"/>
              </a:defRPr>
            </a:lvl1pPr>
          </a:lstStyle>
          <a:p>
            <a:fld id="{EFD6BA2B-EBD0-48AD-B5D8-F126CA050D9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4272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zh-CN" altLang="en-US" smtClean="0">
                <a:ea typeface="SimSun" pitchFamily="2" charset="-122"/>
              </a:rPr>
              <a:t>默示</a:t>
            </a:r>
            <a:r>
              <a:rPr lang="en-US" altLang="zh-CN" smtClean="0">
                <a:ea typeface="SimSun" pitchFamily="2" charset="-122"/>
              </a:rPr>
              <a:t>—</a:t>
            </a:r>
            <a:r>
              <a:rPr lang="zh-CN" altLang="en-US" smtClean="0">
                <a:ea typeface="SimSun" pitchFamily="2" charset="-122"/>
              </a:rPr>
              <a:t>寫出來</a:t>
            </a:r>
            <a:r>
              <a:rPr lang="en-US" altLang="zh-CN" smtClean="0">
                <a:ea typeface="SimSun" pitchFamily="2" charset="-122"/>
              </a:rPr>
              <a:t>, </a:t>
            </a:r>
            <a:r>
              <a:rPr lang="zh-CN" altLang="en-US" smtClean="0">
                <a:ea typeface="SimSun" pitchFamily="2" charset="-122"/>
              </a:rPr>
              <a:t>我們可以讀出來默示嗎</a:t>
            </a:r>
            <a:r>
              <a:rPr lang="en-US" altLang="zh-CN" smtClean="0">
                <a:ea typeface="SimSun" pitchFamily="2" charset="-122"/>
              </a:rPr>
              <a:t>? </a:t>
            </a:r>
            <a:r>
              <a:rPr lang="zh-CN" altLang="en-US" smtClean="0">
                <a:ea typeface="SimSun" pitchFamily="2" charset="-122"/>
              </a:rPr>
              <a:t>你們參考這經</a:t>
            </a:r>
            <a:r>
              <a:rPr lang="en-US" altLang="zh-CN" smtClean="0">
                <a:ea typeface="SimSun" pitchFamily="2" charset="-122"/>
              </a:rPr>
              <a:t>,</a:t>
            </a:r>
            <a:r>
              <a:rPr lang="zh-CN" altLang="en-US" smtClean="0">
                <a:ea typeface="SimSun" pitchFamily="2" charset="-122"/>
              </a:rPr>
              <a:t>以為其中有永生。</a:t>
            </a:r>
            <a:endParaRPr lang="en-US" altLang="zh-CN" smtClean="0">
              <a:ea typeface="SimSun" pitchFamily="2" charset="-122"/>
            </a:endParaRPr>
          </a:p>
          <a:p>
            <a:r>
              <a:rPr lang="zh-CN" altLang="en-US" smtClean="0">
                <a:ea typeface="SimSun" pitchFamily="2" charset="-122"/>
              </a:rPr>
              <a:t>耶穌講道</a:t>
            </a:r>
            <a:r>
              <a:rPr lang="en-US" altLang="zh-CN" smtClean="0">
                <a:ea typeface="SimSun" pitchFamily="2" charset="-122"/>
              </a:rPr>
              <a:t>,</a:t>
            </a:r>
            <a:r>
              <a:rPr lang="zh-CN" altLang="en-US" smtClean="0">
                <a:ea typeface="SimSun" pitchFamily="2" charset="-122"/>
              </a:rPr>
              <a:t>不像那些文士</a:t>
            </a:r>
            <a:r>
              <a:rPr lang="en-US" altLang="zh-CN" smtClean="0">
                <a:ea typeface="SimSun" pitchFamily="2" charset="-122"/>
              </a:rPr>
              <a:t>, </a:t>
            </a:r>
            <a:r>
              <a:rPr lang="zh-CN" altLang="en-US" smtClean="0">
                <a:ea typeface="SimSun" pitchFamily="2" charset="-122"/>
              </a:rPr>
              <a:t>人覺得稀奇</a:t>
            </a:r>
            <a:r>
              <a:rPr lang="en-US" altLang="zh-CN" smtClean="0">
                <a:ea typeface="SimSun" pitchFamily="2" charset="-122"/>
              </a:rPr>
              <a:t>, </a:t>
            </a:r>
            <a:r>
              <a:rPr lang="zh-CN" altLang="en-US" smtClean="0">
                <a:ea typeface="SimSun" pitchFamily="2" charset="-122"/>
              </a:rPr>
              <a:t>不是講一些人所知道的</a:t>
            </a:r>
            <a:r>
              <a:rPr lang="en-US" altLang="zh-CN" smtClean="0">
                <a:ea typeface="SimSun" pitchFamily="2" charset="-122"/>
              </a:rPr>
              <a:t>, </a:t>
            </a:r>
            <a:r>
              <a:rPr lang="zh-CN" altLang="en-US" smtClean="0">
                <a:ea typeface="SimSun" pitchFamily="2" charset="-122"/>
              </a:rPr>
              <a:t>而是人所不知道的</a:t>
            </a:r>
            <a:r>
              <a:rPr lang="en-US" altLang="zh-CN" smtClean="0">
                <a:ea typeface="SimSun" pitchFamily="2" charset="-122"/>
              </a:rPr>
              <a:t>. </a:t>
            </a:r>
            <a:r>
              <a:rPr lang="zh-CN" altLang="en-US" smtClean="0">
                <a:ea typeface="SimSun" pitchFamily="2" charset="-122"/>
              </a:rPr>
              <a:t>是生命之道</a:t>
            </a:r>
            <a:r>
              <a:rPr lang="en-US" altLang="zh-CN" smtClean="0">
                <a:ea typeface="SimSun" pitchFamily="2" charset="-122"/>
              </a:rPr>
              <a:t>.</a:t>
            </a:r>
          </a:p>
          <a:p>
            <a:r>
              <a:rPr lang="zh-CN" altLang="en-US" smtClean="0">
                <a:ea typeface="SimSun" pitchFamily="2" charset="-122"/>
              </a:rPr>
              <a:t>默示是什麽</a:t>
            </a:r>
            <a:r>
              <a:rPr lang="en-US" altLang="zh-CN" smtClean="0">
                <a:ea typeface="SimSun" pitchFamily="2" charset="-122"/>
              </a:rPr>
              <a:t>? </a:t>
            </a:r>
            <a:r>
              <a:rPr lang="zh-CN" altLang="en-US" smtClean="0">
                <a:ea typeface="SimSun" pitchFamily="2" charset="-122"/>
              </a:rPr>
              <a:t>教訓</a:t>
            </a:r>
            <a:r>
              <a:rPr lang="en-US" altLang="zh-CN" smtClean="0">
                <a:ea typeface="SimSun" pitchFamily="2" charset="-122"/>
              </a:rPr>
              <a:t>, </a:t>
            </a:r>
            <a:r>
              <a:rPr lang="zh-CN" altLang="en-US" smtClean="0">
                <a:ea typeface="SimSun" pitchFamily="2" charset="-122"/>
              </a:rPr>
              <a:t>督責</a:t>
            </a:r>
            <a:r>
              <a:rPr lang="en-US" altLang="zh-CN" smtClean="0">
                <a:ea typeface="SimSun" pitchFamily="2" charset="-122"/>
              </a:rPr>
              <a:t>,</a:t>
            </a:r>
            <a:r>
              <a:rPr lang="zh-CN" altLang="en-US" smtClean="0">
                <a:ea typeface="SimSun" pitchFamily="2" charset="-122"/>
              </a:rPr>
              <a:t>使人歸正</a:t>
            </a:r>
            <a:r>
              <a:rPr lang="en-US" altLang="zh-CN" smtClean="0">
                <a:ea typeface="SimSun" pitchFamily="2" charset="-122"/>
              </a:rPr>
              <a:t>,</a:t>
            </a:r>
            <a:r>
              <a:rPr lang="zh-CN" altLang="en-US" smtClean="0">
                <a:ea typeface="SimSun" pitchFamily="2" charset="-122"/>
              </a:rPr>
              <a:t>教導人學義</a:t>
            </a:r>
            <a:r>
              <a:rPr lang="en-US" altLang="zh-CN" smtClean="0">
                <a:ea typeface="SimSun" pitchFamily="2" charset="-122"/>
              </a:rPr>
              <a:t>.----</a:t>
            </a:r>
            <a:r>
              <a:rPr lang="zh-CN" altLang="en-US" smtClean="0">
                <a:ea typeface="SimSun" pitchFamily="2" charset="-122"/>
              </a:rPr>
              <a:t>聖靈的工作</a:t>
            </a:r>
            <a:r>
              <a:rPr lang="en-US" altLang="zh-CN" smtClean="0">
                <a:ea typeface="SimSun" pitchFamily="2" charset="-122"/>
              </a:rPr>
              <a:t>;  </a:t>
            </a:r>
            <a:r>
              <a:rPr lang="zh-CN" altLang="en-US" smtClean="0">
                <a:ea typeface="SimSun" pitchFamily="2" charset="-122"/>
              </a:rPr>
              <a:t>完全</a:t>
            </a:r>
            <a:r>
              <a:rPr lang="en-US" altLang="zh-CN" smtClean="0">
                <a:ea typeface="SimSun" pitchFamily="2" charset="-122"/>
              </a:rPr>
              <a:t>;  </a:t>
            </a:r>
            <a:r>
              <a:rPr lang="zh-CN" altLang="en-US" smtClean="0">
                <a:ea typeface="SimSun" pitchFamily="2" charset="-122"/>
              </a:rPr>
              <a:t>行各樣的善事</a:t>
            </a:r>
            <a:r>
              <a:rPr lang="en-US" altLang="zh-CN" smtClean="0">
                <a:ea typeface="SimSun" pitchFamily="2" charset="-122"/>
              </a:rPr>
              <a:t>----</a:t>
            </a:r>
            <a:r>
              <a:rPr lang="zh-CN" altLang="en-US" smtClean="0">
                <a:ea typeface="SimSun" pitchFamily="2" charset="-122"/>
              </a:rPr>
              <a:t>聖經的默示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803400"/>
            <a:ext cx="8153400" cy="436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3B828DA2-E269-4F36-A2B2-F7A0073429DD}" type="datetime1">
              <a:rPr lang="zh-TW" altLang="en-US"/>
              <a:pPr/>
              <a:t>2014/10/19</a:t>
            </a:fld>
            <a:endParaRPr lang="en-US" altLang="zh-TW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Warren Wang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773D63D-03FC-4DB3-8D51-7B6DF26CDEE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E0BFC6-CE69-44FA-8296-9E60CB5DAF2F}" type="datetime1">
              <a:rPr lang="zh-TW" altLang="en-US"/>
              <a:pPr/>
              <a:t>2014/10/19</a:t>
            </a:fld>
            <a:endParaRPr lang="en-US" altLang="zh-TW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Warren Wang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44A6B8-2741-4191-B048-4E67CD6C2B3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7480"/>
            <a:ext cx="8153400" cy="1341120"/>
          </a:xfrm>
        </p:spPr>
        <p:txBody>
          <a:bodyPr/>
          <a:lstStyle>
            <a:lvl1pPr algn="l">
              <a:buNone/>
              <a:defRPr sz="4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05000"/>
            <a:ext cx="1600200" cy="41656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905000"/>
            <a:ext cx="64008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451E46A3-8855-4CC6-9916-82A31AD86454}" type="datetime1">
              <a:rPr lang="zh-TW" altLang="en-US"/>
              <a:pPr/>
              <a:t>2014/10/19</a:t>
            </a:fld>
            <a:endParaRPr lang="en-US" altLang="zh-TW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Warren Wang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C95CACA-B135-41EC-A595-1F7099989B7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0070C0"/>
                </a:solidFill>
                <a:latin typeface="+mn-lt"/>
                <a:ea typeface="Microsoft JhengHei" pitchFamily="34" charset="-12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Microsoft JhengHei" pitchFamily="34" charset="-120"/>
              </a:defRPr>
            </a:lvl1pPr>
            <a:lvl2pPr>
              <a:buSzPct val="100000"/>
              <a:defRPr sz="2400" b="0">
                <a:latin typeface="Calibri" pitchFamily="34" charset="0"/>
                <a:ea typeface="Microsoft JhengHei" pitchFamily="34" charset="-120"/>
                <a:cs typeface="Calibri" pitchFamily="34" charset="0"/>
              </a:defRPr>
            </a:lvl2pPr>
            <a:lvl3pPr>
              <a:defRPr sz="2200" b="0">
                <a:latin typeface="Calibri" pitchFamily="34" charset="0"/>
                <a:ea typeface="DFKai-SB" pitchFamily="65" charset="-120"/>
                <a:cs typeface="Calibri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AB7196-B7C6-4C3D-A036-297E52703C47}" type="datetime1">
              <a:rPr lang="zh-TW" altLang="en-US"/>
              <a:pPr/>
              <a:t>2014/10/19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324600"/>
            <a:ext cx="2209800" cy="328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Warren Wang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B3C1A-2842-42C9-8D75-91D4ECF9461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803400"/>
            <a:ext cx="8153400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Tw Cen MT" pitchFamily="34" charset="0"/>
              </a:defRPr>
            </a:lvl1pPr>
          </a:lstStyle>
          <a:p>
            <a:fld id="{3CFD3298-99BA-4FD1-B762-49C950F427C4}" type="datetime1">
              <a:rPr lang="zh-TW" altLang="en-US"/>
              <a:pPr/>
              <a:t>2014/10/19</a:t>
            </a:fld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2013 Warren Wang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1460500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zh-TW" altLang="zh-TW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506538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zh-TW" altLang="zh-TW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506538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zh-TW" altLang="zh-TW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498600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Tw Cen MT" pitchFamily="34" charset="0"/>
              </a:defRPr>
            </a:lvl1pPr>
          </a:lstStyle>
          <a:p>
            <a:fld id="{E4FF7C42-1F5A-4FEB-A2F8-4323B53DE838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033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157163"/>
            <a:ext cx="8153400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2" r:id="rId2"/>
    <p:sldLayoutId id="2147483741" r:id="rId3"/>
    <p:sldLayoutId id="2147483744" r:id="rId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-84" charset="0"/>
          <a:ea typeface="ＭＳ Ｐゴシック" pitchFamily="-1" charset="-128"/>
          <a:cs typeface="ＭＳ Ｐゴシック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-84" charset="0"/>
          <a:ea typeface="ＭＳ Ｐゴシック" pitchFamily="-1" charset="-128"/>
          <a:cs typeface="ＭＳ Ｐゴシック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-84" charset="0"/>
          <a:ea typeface="ＭＳ Ｐゴシック" pitchFamily="-1" charset="-128"/>
          <a:cs typeface="ＭＳ Ｐゴシック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-84" charset="0"/>
          <a:ea typeface="ＭＳ Ｐゴシック" pitchFamily="-1" charset="-128"/>
          <a:cs typeface="ＭＳ Ｐゴシック" pitchFamily="-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-8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-8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-8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-8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EB641B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39639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 dirty="0" smtClean="0">
                <a:solidFill>
                  <a:schemeClr val="folHlink"/>
                </a:solidFill>
                <a:ea typeface="SimSun" pitchFamily="2" charset="-122"/>
              </a:rPr>
              <a:t>使徒行傳第</a:t>
            </a:r>
            <a:r>
              <a:rPr lang="en-US" altLang="zh-CN" sz="4000" b="1" dirty="0" smtClean="0">
                <a:solidFill>
                  <a:schemeClr val="folHlink"/>
                </a:solidFill>
                <a:ea typeface="SimSun" pitchFamily="2" charset="-122"/>
              </a:rPr>
              <a:t>8</a:t>
            </a:r>
            <a:r>
              <a:rPr lang="zh-CN" altLang="en-US" sz="4000" b="1" dirty="0" smtClean="0">
                <a:solidFill>
                  <a:schemeClr val="folHlink"/>
                </a:solidFill>
                <a:ea typeface="SimSun" pitchFamily="2" charset="-122"/>
              </a:rPr>
              <a:t>章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905000"/>
            <a:ext cx="7772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dirty="0" smtClean="0">
                <a:latin typeface="Times New Roman" pitchFamily="18" charset="0"/>
                <a:ea typeface="SimSun" pitchFamily="2" charset="-122"/>
                <a:cs typeface="Calibri" pitchFamily="34" charset="0"/>
              </a:rPr>
              <a:t>神給</a:t>
            </a:r>
            <a:r>
              <a:rPr lang="zh-CN" altLang="en-US" sz="4400" dirty="0" smtClean="0">
                <a:latin typeface="Calibri" pitchFamily="34" charset="0"/>
                <a:ea typeface="SimSun" pitchFamily="2" charset="-122"/>
                <a:cs typeface="Calibri" pitchFamily="34" charset="0"/>
              </a:rPr>
              <a:t>腓</a:t>
            </a:r>
            <a:r>
              <a:rPr lang="zh-CN" altLang="en-US" sz="4400" dirty="0" smtClean="0">
                <a:latin typeface="Calibri" pitchFamily="34" charset="0"/>
                <a:ea typeface="SimSun" pitchFamily="2" charset="-122"/>
              </a:rPr>
              <a:t>利</a:t>
            </a:r>
            <a:r>
              <a:rPr lang="zh-CN" altLang="en-US" sz="4400" dirty="0" smtClean="0">
                <a:latin typeface="Calibri" pitchFamily="34" charset="0"/>
                <a:ea typeface="SimSun" pitchFamily="2" charset="-122"/>
                <a:cs typeface="Calibri" pitchFamily="34" charset="0"/>
              </a:rPr>
              <a:t>機會向太監傳福音。你有類似的經歷嗎</a:t>
            </a:r>
            <a:r>
              <a:rPr lang="en-US" altLang="zh-CN" sz="4400" dirty="0" smtClean="0">
                <a:latin typeface="Calibri" pitchFamily="34" charset="0"/>
                <a:ea typeface="SimSun" pitchFamily="2" charset="-122"/>
                <a:cs typeface="Calibri" pitchFamily="34" charset="0"/>
              </a:rPr>
              <a:t>?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1219200" y="5029200"/>
            <a:ext cx="29241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b="1" dirty="0" smtClean="0">
                <a:solidFill>
                  <a:srgbClr val="000099"/>
                </a:solidFill>
                <a:cs typeface="微軟正黑體"/>
              </a:rPr>
              <a:t>經文：</a:t>
            </a:r>
            <a:r>
              <a:rPr lang="ja-JP" altLang="en-US" sz="3200" b="1" smtClean="0">
                <a:solidFill>
                  <a:srgbClr val="000099"/>
                </a:solidFill>
              </a:rPr>
              <a:t>徒 </a:t>
            </a:r>
            <a:r>
              <a:rPr lang="en-US" altLang="ja-JP" sz="3200" b="1" dirty="0" smtClean="0">
                <a:solidFill>
                  <a:srgbClr val="000099"/>
                </a:solidFill>
              </a:rPr>
              <a:t>8:1-40</a:t>
            </a:r>
            <a:endParaRPr lang="en-US" sz="3200" b="1" dirty="0">
              <a:solidFill>
                <a:srgbClr val="00009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6096000"/>
            <a:ext cx="708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n w="11430">
                  <a:solidFill>
                    <a:schemeClr val="bg2">
                      <a:lumMod val="25000"/>
                    </a:schemeClr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2014                      CBCWLA, by Joy &amp; Evergreen Fellowship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 idx="4294967295"/>
          </p:nvPr>
        </p:nvSpPr>
        <p:spPr>
          <a:xfrm>
            <a:off x="381000" y="0"/>
            <a:ext cx="8153400" cy="1341438"/>
          </a:xfrm>
        </p:spPr>
        <p:txBody>
          <a:bodyPr/>
          <a:lstStyle/>
          <a:p>
            <a:pPr eaLnBrk="1" hangingPunct="1"/>
            <a:r>
              <a:rPr lang="zh-TW" altLang="en-US" sz="4400" b="1" smtClean="0">
                <a:solidFill>
                  <a:schemeClr val="accent1"/>
                </a:solidFill>
                <a:ea typeface="微軟正黑體" pitchFamily="34" charset="-120"/>
              </a:rPr>
              <a:t>討論題</a:t>
            </a:r>
            <a:endParaRPr lang="zh-CN" altLang="en-US" sz="4400" smtClean="0">
              <a:ea typeface="SimSun" pitchFamily="2" charset="-122"/>
            </a:endParaRPr>
          </a:p>
        </p:txBody>
      </p:sp>
      <p:sp>
        <p:nvSpPr>
          <p:cNvPr id="61443" name="Rectangle 3"/>
          <p:cNvSpPr>
            <a:spLocks noGrp="1"/>
          </p:cNvSpPr>
          <p:nvPr>
            <p:ph type="body" idx="4294967295"/>
          </p:nvPr>
        </p:nvSpPr>
        <p:spPr>
          <a:xfrm>
            <a:off x="685800" y="1828800"/>
            <a:ext cx="7845425" cy="55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None/>
            </a:pPr>
            <a:r>
              <a:rPr lang="zh-CN" altLang="en-US" sz="2800" dirty="0" smtClean="0">
                <a:latin typeface="Calibri" pitchFamily="34" charset="0"/>
                <a:ea typeface="SimSun" pitchFamily="2" charset="-122"/>
              </a:rPr>
              <a:t>                                 腓利向埃提阿伯人傳講耶穌 </a:t>
            </a:r>
            <a:r>
              <a:rPr lang="en-US" altLang="zh-CN" sz="2800" dirty="0" smtClean="0">
                <a:latin typeface="Calibri" pitchFamily="34" charset="0"/>
                <a:ea typeface="SimSun" pitchFamily="2" charset="-122"/>
              </a:rPr>
              <a:t/>
            </a:r>
            <a:br>
              <a:rPr lang="en-US" altLang="zh-CN" sz="2800" dirty="0" smtClean="0">
                <a:latin typeface="Calibri" pitchFamily="34" charset="0"/>
                <a:ea typeface="SimSun" pitchFamily="2" charset="-122"/>
              </a:rPr>
            </a:br>
            <a:endParaRPr lang="en-US" altLang="zh-TW" sz="2800" dirty="0" smtClean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81000" y="2590801"/>
            <a:ext cx="86106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altLang="zh-CN" sz="2400" dirty="0">
                <a:latin typeface="Times New Roman" pitchFamily="18" charset="0"/>
                <a:ea typeface="SimSun" pitchFamily="2" charset="-122"/>
              </a:rPr>
              <a:t>1。</a:t>
            </a:r>
            <a:r>
              <a:rPr lang="zh-CN" altLang="en-US" sz="2400" dirty="0" smtClean="0">
                <a:latin typeface="Calibri" pitchFamily="34" charset="0"/>
                <a:ea typeface="SimSun" pitchFamily="2" charset="-122"/>
              </a:rPr>
              <a:t>腓利聼</a:t>
            </a:r>
            <a:r>
              <a:rPr lang="zh-CN" altLang="en-US" sz="2400" dirty="0">
                <a:latin typeface="Calibri" pitchFamily="34" charset="0"/>
                <a:ea typeface="SimSun" pitchFamily="2" charset="-122"/>
              </a:rPr>
              <a:t>從神的指示嗎？他對神的話有疑問嗎？</a:t>
            </a:r>
            <a:endParaRPr lang="en-US" altLang="zh-CN" sz="2400" dirty="0">
              <a:latin typeface="Calibri" pitchFamily="34" charset="0"/>
              <a:ea typeface="SimSun" pitchFamily="2" charset="-122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zh-CN" altLang="en-US" sz="2400" dirty="0">
                <a:latin typeface="Calibri" pitchFamily="34" charset="0"/>
                <a:ea typeface="SimSun" pitchFamily="2" charset="-122"/>
              </a:rPr>
              <a:t>2。在經文</a:t>
            </a:r>
            <a:r>
              <a:rPr lang="en-US" altLang="zh-CN" sz="2400" dirty="0">
                <a:latin typeface="Calibri" pitchFamily="34" charset="0"/>
                <a:ea typeface="SimSun" pitchFamily="2" charset="-122"/>
              </a:rPr>
              <a:t>26</a:t>
            </a:r>
            <a:r>
              <a:rPr lang="zh-CN" altLang="en-US" sz="2400" dirty="0">
                <a:latin typeface="Calibri" pitchFamily="34" charset="0"/>
                <a:ea typeface="SimSun" pitchFamily="2" charset="-122"/>
              </a:rPr>
              <a:t>節和28節出現哪一個字在神給</a:t>
            </a:r>
            <a:r>
              <a:rPr lang="zh-CN" altLang="en-US" sz="2400" dirty="0" smtClean="0">
                <a:latin typeface="Calibri" pitchFamily="34" charset="0"/>
                <a:ea typeface="SimSun" pitchFamily="2" charset="-122"/>
              </a:rPr>
              <a:t>腓利的</a:t>
            </a:r>
            <a:r>
              <a:rPr lang="zh-CN" altLang="en-US" sz="2400" dirty="0">
                <a:latin typeface="Calibri" pitchFamily="34" charset="0"/>
                <a:ea typeface="SimSun" pitchFamily="2" charset="-122"/>
              </a:rPr>
              <a:t>指示中是“重 要的” （</a:t>
            </a:r>
            <a:r>
              <a:rPr lang="en-US" altLang="zh-CN" sz="2400" dirty="0">
                <a:latin typeface="Calibri" pitchFamily="34" charset="0"/>
                <a:ea typeface="SimSun" pitchFamily="2" charset="-122"/>
              </a:rPr>
              <a:t>key  word)？</a:t>
            </a:r>
            <a:endParaRPr lang="zh-CN" altLang="en-US" dirty="0">
              <a:solidFill>
                <a:schemeClr val="accent2"/>
              </a:solidFill>
              <a:latin typeface="Calibri" pitchFamily="34" charset="0"/>
              <a:ea typeface="新細明體" pitchFamily="18" charset="-12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altLang="zh-CN" sz="2400" dirty="0">
                <a:latin typeface="Calibri" pitchFamily="34" charset="0"/>
                <a:ea typeface="SimSun" pitchFamily="2" charset="-122"/>
              </a:rPr>
              <a:t>3。</a:t>
            </a:r>
            <a:r>
              <a:rPr lang="zh-CN" altLang="en-US" sz="2400" dirty="0">
                <a:latin typeface="Calibri" pitchFamily="34" charset="0"/>
                <a:ea typeface="SimSun" pitchFamily="2" charset="-122"/>
              </a:rPr>
              <a:t>神有沒有告訴</a:t>
            </a:r>
            <a:r>
              <a:rPr lang="zh-CN" altLang="en-US" sz="2400" dirty="0" smtClean="0">
                <a:latin typeface="Calibri" pitchFamily="34" charset="0"/>
                <a:ea typeface="SimSun" pitchFamily="2" charset="-122"/>
              </a:rPr>
              <a:t>腓利該</a:t>
            </a:r>
            <a:r>
              <a:rPr lang="zh-CN" altLang="en-US" sz="2400" dirty="0">
                <a:latin typeface="Calibri" pitchFamily="34" charset="0"/>
                <a:ea typeface="SimSun" pitchFamily="2" charset="-122"/>
              </a:rPr>
              <a:t>對埃提阿伯人做什麼，該說什麼？</a:t>
            </a:r>
          </a:p>
          <a:p>
            <a:pPr algn="just" eaLnBrk="1" hangingPunct="1">
              <a:spcBef>
                <a:spcPct val="50000"/>
              </a:spcBef>
            </a:pPr>
            <a:r>
              <a:rPr lang="zh-CN" altLang="en-US" sz="2400" dirty="0">
                <a:latin typeface="Calibri" pitchFamily="34" charset="0"/>
                <a:ea typeface="SimSun" pitchFamily="2" charset="-122"/>
              </a:rPr>
              <a:t>4。</a:t>
            </a:r>
            <a:r>
              <a:rPr lang="zh-CN" altLang="en-US" sz="2400" dirty="0" smtClean="0">
                <a:latin typeface="Calibri" pitchFamily="34" charset="0"/>
                <a:ea typeface="SimSun" pitchFamily="2" charset="-122"/>
              </a:rPr>
              <a:t>腓利如</a:t>
            </a:r>
            <a:r>
              <a:rPr lang="zh-CN" altLang="en-US" sz="2400" dirty="0">
                <a:latin typeface="Calibri" pitchFamily="34" charset="0"/>
                <a:ea typeface="SimSun" pitchFamily="2" charset="-122"/>
              </a:rPr>
              <a:t>何知道自己該做什麼，該說什麼？</a:t>
            </a:r>
          </a:p>
          <a:p>
            <a:pPr algn="just" eaLnBrk="1" hangingPunct="1">
              <a:spcBef>
                <a:spcPct val="50000"/>
              </a:spcBef>
            </a:pPr>
            <a:r>
              <a:rPr lang="zh-CN" altLang="en-US" sz="2400" dirty="0">
                <a:latin typeface="Calibri" pitchFamily="34" charset="0"/>
                <a:ea typeface="SimSun" pitchFamily="2" charset="-122"/>
              </a:rPr>
              <a:t>5。埃提阿伯人在車上念哪本先知書？他不懂哪節經文？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zh-CN" sz="2400" dirty="0">
                <a:latin typeface="Calibri" pitchFamily="34" charset="0"/>
                <a:ea typeface="SimSun" pitchFamily="2" charset="-122"/>
              </a:rPr>
              <a:t>6。</a:t>
            </a:r>
            <a:r>
              <a:rPr lang="zh-CN" altLang="en-US" sz="2400" dirty="0">
                <a:latin typeface="Calibri" pitchFamily="34" charset="0"/>
                <a:ea typeface="SimSun" pitchFamily="2" charset="-122"/>
              </a:rPr>
              <a:t>埃提阿伯人爲何歡歡喜喜的上路</a:t>
            </a:r>
            <a:r>
              <a:rPr lang="zh-CN" altLang="en-US" sz="2400" dirty="0" smtClean="0">
                <a:latin typeface="Calibri" pitchFamily="34" charset="0"/>
                <a:ea typeface="SimSun" pitchFamily="2" charset="-122"/>
              </a:rPr>
              <a:t>？</a:t>
            </a:r>
            <a:endParaRPr lang="en-US" altLang="zh-CN" sz="2400" dirty="0">
              <a:latin typeface="Calibri" pitchFamily="34" charset="0"/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400" smtClean="0">
                <a:solidFill>
                  <a:schemeClr val="accent1"/>
                </a:solidFill>
                <a:ea typeface="微軟正黑體" pitchFamily="34" charset="-120"/>
              </a:rPr>
              <a:t>應用題</a:t>
            </a:r>
            <a:endParaRPr lang="zh-TW" altLang="en-US" sz="4400" smtClean="0">
              <a:ea typeface="微軟正黑體" pitchFamily="34" charset="-12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534400" cy="5029200"/>
          </a:xfrm>
        </p:spPr>
        <p:txBody>
          <a:bodyPr/>
          <a:lstStyle/>
          <a:p>
            <a:pPr marL="835025" lvl="1" indent="-514350" eaLnBrk="1" hangingPunct="1">
              <a:buFont typeface="Tw Cen MT" pitchFamily="34" charset="0"/>
              <a:buAutoNum type="arabicPeriod"/>
            </a:pPr>
            <a:endParaRPr 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552450" indent="-55245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dirty="0" smtClean="0">
                <a:latin typeface="Times New Roman" pitchFamily="18" charset="0"/>
                <a:ea typeface="SimSun" pitchFamily="2" charset="-122"/>
                <a:cs typeface="Calibri" pitchFamily="34" charset="0"/>
              </a:rPr>
              <a:t>1。</a:t>
            </a:r>
            <a:r>
              <a:rPr lang="zh-CN" altLang="en-US" sz="2400" dirty="0" smtClean="0">
                <a:latin typeface="Times New Roman" pitchFamily="18" charset="0"/>
                <a:ea typeface="SimSun" pitchFamily="2" charset="-122"/>
                <a:cs typeface="Calibri" pitchFamily="34" charset="0"/>
              </a:rPr>
              <a:t>神的作爲是其奇妙的，他用教會被逼迫，把福音傳開。</a:t>
            </a:r>
          </a:p>
          <a:p>
            <a:pPr marL="552450" indent="-55245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dirty="0" smtClean="0">
                <a:latin typeface="Times New Roman" pitchFamily="18" charset="0"/>
                <a:ea typeface="SimSun" pitchFamily="2" charset="-122"/>
                <a:cs typeface="Calibri" pitchFamily="34" charset="0"/>
              </a:rPr>
              <a:t>      今天世界上還有</a:t>
            </a:r>
            <a:r>
              <a:rPr lang="zh-CN" altLang="en-US" sz="2400" dirty="0" smtClean="0">
                <a:latin typeface="Calibri" pitchFamily="34" charset="0"/>
                <a:ea typeface="SimSun" pitchFamily="2" charset="-122"/>
                <a:cs typeface="Calibri" pitchFamily="34" charset="0"/>
              </a:rPr>
              <a:t>什麼</a:t>
            </a:r>
            <a:r>
              <a:rPr lang="zh-CN" altLang="en-US" sz="2400" dirty="0" smtClean="0">
                <a:latin typeface="Times New Roman" pitchFamily="18" charset="0"/>
                <a:ea typeface="SimSun" pitchFamily="2" charset="-122"/>
              </a:rPr>
              <a:t>地方的教會被逼迫，這對福音的廣傳受到極大阻礙嗎？神用逼迫來造就我們嗎？</a:t>
            </a:r>
            <a:endParaRPr lang="en-US" altLang="zh-CN" sz="2400" dirty="0" smtClean="0">
              <a:latin typeface="Times New Roman" pitchFamily="18" charset="0"/>
              <a:ea typeface="SimSun" pitchFamily="2" charset="-122"/>
            </a:endParaRPr>
          </a:p>
          <a:p>
            <a:pPr marL="552450" indent="-55245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2400" dirty="0" smtClean="0">
              <a:latin typeface="Times New Roman" pitchFamily="18" charset="0"/>
              <a:ea typeface="SimSun" pitchFamily="2" charset="-122"/>
            </a:endParaRPr>
          </a:p>
          <a:p>
            <a:pPr marL="552450" indent="-55245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dirty="0" smtClean="0">
                <a:latin typeface="Times New Roman" pitchFamily="18" charset="0"/>
                <a:ea typeface="SimSun" pitchFamily="2" charset="-122"/>
              </a:rPr>
              <a:t>2。西門受了洗</a:t>
            </a:r>
            <a:r>
              <a:rPr lang="zh-TW" altLang="en-US" sz="2400" dirty="0" smtClean="0">
                <a:latin typeface="Times New Roman" pitchFamily="18" charset="0"/>
                <a:ea typeface="SimSun" pitchFamily="2" charset="-122"/>
              </a:rPr>
              <a:t>，</a:t>
            </a:r>
            <a:r>
              <a:rPr lang="zh-CN" altLang="en-US" sz="2400" dirty="0" smtClean="0">
                <a:latin typeface="Times New Roman" pitchFamily="18" charset="0"/>
                <a:ea typeface="SimSun" pitchFamily="2" charset="-122"/>
              </a:rPr>
              <a:t>為</a:t>
            </a:r>
            <a:r>
              <a:rPr lang="zh-CN" altLang="en-US" sz="2400" dirty="0" smtClean="0">
                <a:latin typeface="Calibri" pitchFamily="34" charset="0"/>
                <a:ea typeface="SimSun" pitchFamily="2" charset="-122"/>
              </a:rPr>
              <a:t>什麼還會犯錯？基督徒為什麼有時還會犯錯？ 犯錯</a:t>
            </a:r>
            <a:r>
              <a:rPr lang="zh-TW" altLang="en-US" sz="2400" dirty="0" smtClean="0">
                <a:latin typeface="Calibri" pitchFamily="34" charset="0"/>
                <a:ea typeface="新細明體" pitchFamily="18" charset="-120"/>
              </a:rPr>
              <a:t>後該怎麼辦</a:t>
            </a:r>
            <a:r>
              <a:rPr lang="zh-CN" altLang="en-US" sz="2400" dirty="0" smtClean="0">
                <a:latin typeface="Calibri" pitchFamily="34" charset="0"/>
                <a:ea typeface="SimSun" pitchFamily="2" charset="-122"/>
              </a:rPr>
              <a:t>？</a:t>
            </a:r>
            <a:endParaRPr lang="zh-CN" altLang="en-US" sz="2400" dirty="0" smtClean="0">
              <a:latin typeface="Calibri" pitchFamily="34" charset="0"/>
              <a:ea typeface="新細明體" pitchFamily="18" charset="-120"/>
            </a:endParaRPr>
          </a:p>
          <a:p>
            <a:pPr marL="552450" indent="-55245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2400" dirty="0" smtClean="0">
              <a:latin typeface="Calibri" pitchFamily="34" charset="0"/>
              <a:ea typeface="SimSun" pitchFamily="2" charset="-122"/>
            </a:endParaRPr>
          </a:p>
          <a:p>
            <a:pPr marL="552450" indent="-55245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dirty="0" smtClean="0">
                <a:latin typeface="Calibri" pitchFamily="34" charset="0"/>
                <a:ea typeface="SimSun" pitchFamily="2" charset="-122"/>
              </a:rPr>
              <a:t>3。我們可以從</a:t>
            </a:r>
            <a:r>
              <a:rPr lang="zh-TW" altLang="en-US" sz="2400" dirty="0" smtClean="0">
                <a:latin typeface="Calibri" pitchFamily="34" charset="0"/>
                <a:ea typeface="SimSun" pitchFamily="2" charset="-122"/>
              </a:rPr>
              <a:t>腓利向太監作見證</a:t>
            </a:r>
            <a:r>
              <a:rPr lang="zh-CN" altLang="en-US" sz="2400" dirty="0" smtClean="0">
                <a:latin typeface="Calibri" pitchFamily="34" charset="0"/>
                <a:ea typeface="SimSun" pitchFamily="2" charset="-122"/>
              </a:rPr>
              <a:t>中學到什麼？</a:t>
            </a:r>
          </a:p>
          <a:p>
            <a:pPr marL="552450" indent="-55245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2400" dirty="0" smtClean="0">
              <a:latin typeface="Calibri" pitchFamily="34" charset="0"/>
              <a:ea typeface="SimSun" pitchFamily="2" charset="-122"/>
            </a:endParaRPr>
          </a:p>
          <a:p>
            <a:pPr marL="552450" indent="-55245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dirty="0" smtClean="0">
                <a:latin typeface="Calibri" pitchFamily="34" charset="0"/>
                <a:ea typeface="SimSun" pitchFamily="2" charset="-122"/>
              </a:rPr>
              <a:t>4。</a:t>
            </a:r>
            <a:r>
              <a:rPr lang="zh-CN" altLang="en-US" sz="2400" dirty="0" smtClean="0">
                <a:latin typeface="Calibri" pitchFamily="34" charset="0"/>
                <a:ea typeface="SimSun" pitchFamily="2" charset="-122"/>
              </a:rPr>
              <a:t>門徒到各地去傳福音。你對傳福音的對象有成見或偏見嗎？</a:t>
            </a:r>
          </a:p>
          <a:p>
            <a:pPr marL="552450" indent="-55245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2400" dirty="0" smtClean="0">
              <a:latin typeface="Calibri" pitchFamily="34" charset="0"/>
              <a:ea typeface="SimSun" pitchFamily="2" charset="-122"/>
            </a:endParaRPr>
          </a:p>
          <a:p>
            <a:pPr marL="552450" indent="-55245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2400" dirty="0" smtClean="0">
              <a:latin typeface="Calibri" pitchFamily="34" charset="0"/>
              <a:ea typeface="SimSun" pitchFamily="2" charset="-122"/>
            </a:endParaRPr>
          </a:p>
          <a:p>
            <a:pPr marL="552450" indent="-552450" eaLnBrk="1" hangingPunct="1">
              <a:spcBef>
                <a:spcPct val="0"/>
              </a:spcBef>
              <a:buClrTx/>
              <a:buSzTx/>
              <a:buFontTx/>
              <a:buAutoNum type="arabicPeriod" startAt="5"/>
            </a:pPr>
            <a:endParaRPr lang="zh-CN" altLang="en-US" sz="2400" dirty="0" smtClean="0">
              <a:latin typeface="Calibri" pitchFamily="34" charset="0"/>
              <a:ea typeface="SimSun" pitchFamily="2" charset="-122"/>
            </a:endParaRPr>
          </a:p>
          <a:p>
            <a:pPr marL="552450" indent="-552450" eaLnBrk="1" hangingPunct="1">
              <a:spcBef>
                <a:spcPct val="0"/>
              </a:spcBef>
              <a:buClrTx/>
              <a:buSzTx/>
              <a:buFontTx/>
              <a:buAutoNum type="arabicPeriod" startAt="5"/>
            </a:pPr>
            <a:endParaRPr lang="zh-TW" sz="2400" dirty="0" smtClean="0">
              <a:latin typeface="微軟正黑體" pitchFamily="34" charset="-120"/>
              <a:ea typeface="SimSun" pitchFamily="2" charset="-122"/>
            </a:endParaRPr>
          </a:p>
          <a:p>
            <a:pPr marL="552450" indent="-552450" eaLnBrk="1" hangingPunct="1"/>
            <a:endParaRPr 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552450" indent="-552450"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552450" indent="-552450"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552450" indent="-552450"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zh-TW" altLang="en-US" sz="4400" b="1" smtClean="0">
                <a:solidFill>
                  <a:schemeClr val="accent1"/>
                </a:solidFill>
                <a:ea typeface="微軟正黑體" pitchFamily="34" charset="-120"/>
              </a:rPr>
              <a:t>應用題</a:t>
            </a:r>
            <a:endParaRPr lang="zh-TW" altLang="en-US" sz="4400" b="1" smtClean="0">
              <a:solidFill>
                <a:srgbClr val="0070C0"/>
              </a:solidFill>
              <a:ea typeface="微軟正黑體" pitchFamily="34" charset="-120"/>
            </a:endParaRPr>
          </a:p>
        </p:txBody>
      </p:sp>
      <p:sp>
        <p:nvSpPr>
          <p:cNvPr id="6758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28800"/>
            <a:ext cx="8534400" cy="5029200"/>
          </a:xfrm>
        </p:spPr>
        <p:txBody>
          <a:bodyPr/>
          <a:lstStyle/>
          <a:p>
            <a:pPr marL="552450" indent="-552450" eaLnBrk="1" hangingPunct="1">
              <a:buSzPct val="100000"/>
              <a:buFont typeface="Tw Cen MT" pitchFamily="34" charset="0"/>
              <a:buAutoNum type="arabicPeriod"/>
            </a:pPr>
            <a:endParaRPr lang="zh-TW" altLang="en-US" sz="2400" dirty="0" smtClean="0">
              <a:latin typeface="微軟正黑體" pitchFamily="34" charset="-120"/>
              <a:ea typeface="微軟正黑體" pitchFamily="34" charset="-120"/>
              <a:cs typeface="Calibri" pitchFamily="34" charset="0"/>
            </a:endParaRPr>
          </a:p>
          <a:p>
            <a:pPr marL="552450" indent="-55245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dirty="0" smtClean="0">
                <a:latin typeface="Calibri" pitchFamily="34" charset="0"/>
                <a:ea typeface="SimSun" pitchFamily="2" charset="-122"/>
                <a:cs typeface="Calibri" pitchFamily="34" charset="0"/>
              </a:rPr>
              <a:t>5。神並沒有告訴</a:t>
            </a:r>
            <a:r>
              <a:rPr lang="zh-TW" altLang="en-US" sz="2400" dirty="0" smtClean="0">
                <a:latin typeface="Calibri" pitchFamily="34" charset="0"/>
                <a:ea typeface="SimSun" pitchFamily="2" charset="-122"/>
                <a:cs typeface="Calibri" pitchFamily="34" charset="0"/>
              </a:rPr>
              <a:t>腓利</a:t>
            </a:r>
            <a:r>
              <a:rPr lang="zh-CN" altLang="en-US" sz="2400" dirty="0" smtClean="0">
                <a:latin typeface="Calibri" pitchFamily="34" charset="0"/>
                <a:ea typeface="SimSun" pitchFamily="2" charset="-122"/>
                <a:cs typeface="Calibri" pitchFamily="34" charset="0"/>
              </a:rPr>
              <a:t>該對</a:t>
            </a:r>
            <a:r>
              <a:rPr lang="zh-TW" altLang="en-US" sz="2400" dirty="0" smtClean="0">
                <a:latin typeface="Calibri" pitchFamily="34" charset="0"/>
                <a:ea typeface="SimSun" pitchFamily="2" charset="-122"/>
                <a:cs typeface="Calibri" pitchFamily="34" charset="0"/>
              </a:rPr>
              <a:t>太監</a:t>
            </a:r>
            <a:r>
              <a:rPr lang="zh-CN" altLang="en-US" sz="2400" dirty="0" smtClean="0">
                <a:latin typeface="Calibri" pitchFamily="34" charset="0"/>
                <a:ea typeface="SimSun" pitchFamily="2" charset="-122"/>
                <a:cs typeface="Calibri" pitchFamily="34" charset="0"/>
              </a:rPr>
              <a:t>說什麼話，但</a:t>
            </a:r>
            <a:r>
              <a:rPr lang="zh-TW" altLang="en-US" sz="2400" dirty="0" smtClean="0">
                <a:latin typeface="Calibri" pitchFamily="34" charset="0"/>
                <a:ea typeface="SimSun" pitchFamily="2" charset="-122"/>
                <a:cs typeface="Calibri" pitchFamily="34" charset="0"/>
              </a:rPr>
              <a:t>腓利</a:t>
            </a:r>
            <a:r>
              <a:rPr lang="zh-CN" altLang="en-US" sz="2400" dirty="0" smtClean="0">
                <a:latin typeface="Calibri" pitchFamily="34" charset="0"/>
                <a:ea typeface="SimSun" pitchFamily="2" charset="-122"/>
                <a:cs typeface="Calibri" pitchFamily="34" charset="0"/>
              </a:rPr>
              <a:t>知道他的責</a:t>
            </a:r>
          </a:p>
          <a:p>
            <a:pPr marL="552450" indent="-55245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dirty="0" smtClean="0">
                <a:latin typeface="Calibri" pitchFamily="34" charset="0"/>
                <a:ea typeface="SimSun" pitchFamily="2" charset="-122"/>
                <a:cs typeface="Calibri" pitchFamily="34" charset="0"/>
              </a:rPr>
              <a:t>       任是什麼，該說什麼話。你知道你對傳福音的對象該說什麼話嗎？</a:t>
            </a:r>
          </a:p>
          <a:p>
            <a:pPr marL="552450" indent="-55245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2400" dirty="0" smtClean="0">
              <a:latin typeface="Calibri" pitchFamily="34" charset="0"/>
              <a:ea typeface="SimSun" pitchFamily="2" charset="-122"/>
              <a:cs typeface="Calibri" pitchFamily="34" charset="0"/>
            </a:endParaRPr>
          </a:p>
          <a:p>
            <a:pPr marL="552450" indent="-55245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dirty="0" smtClean="0">
                <a:latin typeface="Calibri" pitchFamily="34" charset="0"/>
                <a:ea typeface="SimSun" pitchFamily="2" charset="-122"/>
                <a:cs typeface="Calibri" pitchFamily="34" charset="0"/>
              </a:rPr>
              <a:t>6。你對於太監所說 </a:t>
            </a:r>
            <a:r>
              <a:rPr lang="en-US" altLang="zh-CN" sz="2400" dirty="0" smtClean="0">
                <a:latin typeface="Calibri" pitchFamily="34" charset="0"/>
                <a:ea typeface="SimSun" pitchFamily="2" charset="-122"/>
                <a:cs typeface="Calibri" pitchFamily="34" charset="0"/>
              </a:rPr>
              <a:t>“ </a:t>
            </a:r>
            <a:r>
              <a:rPr lang="zh-CN" altLang="en-US" sz="2400" dirty="0" smtClean="0">
                <a:latin typeface="Calibri" pitchFamily="34" charset="0"/>
                <a:ea typeface="SimSun" pitchFamily="2" charset="-122"/>
                <a:cs typeface="Calibri" pitchFamily="34" charset="0"/>
              </a:rPr>
              <a:t>沒有人指教我，怎能明白”，有何反應？</a:t>
            </a:r>
          </a:p>
          <a:p>
            <a:pPr marL="552450" indent="-55245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2400" dirty="0" smtClean="0">
              <a:latin typeface="Calibri" pitchFamily="34" charset="0"/>
              <a:ea typeface="SimSun" pitchFamily="2" charset="-122"/>
              <a:cs typeface="Calibri" pitchFamily="34" charset="0"/>
            </a:endParaRPr>
          </a:p>
          <a:p>
            <a:pPr marL="552450" indent="-55245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dirty="0" smtClean="0">
                <a:latin typeface="Times New Roman" pitchFamily="18" charset="0"/>
                <a:ea typeface="SimSun" pitchFamily="2" charset="-122"/>
                <a:cs typeface="Calibri" pitchFamily="34" charset="0"/>
              </a:rPr>
              <a:t>7。神給</a:t>
            </a:r>
            <a:r>
              <a:rPr lang="zh-CN" altLang="en-US" sz="2400" dirty="0" smtClean="0">
                <a:latin typeface="Calibri" pitchFamily="34" charset="0"/>
                <a:ea typeface="SimSun" pitchFamily="2" charset="-122"/>
                <a:cs typeface="Calibri" pitchFamily="34" charset="0"/>
              </a:rPr>
              <a:t>腓</a:t>
            </a:r>
            <a:r>
              <a:rPr lang="zh-CN" altLang="en-US" sz="2400" dirty="0" smtClean="0">
                <a:latin typeface="Calibri" pitchFamily="34" charset="0"/>
                <a:ea typeface="SimSun" pitchFamily="2" charset="-122"/>
              </a:rPr>
              <a:t>利</a:t>
            </a:r>
            <a:r>
              <a:rPr lang="zh-CN" altLang="en-US" sz="2400" dirty="0" smtClean="0">
                <a:latin typeface="Calibri" pitchFamily="34" charset="0"/>
                <a:ea typeface="SimSun" pitchFamily="2" charset="-122"/>
                <a:cs typeface="Calibri" pitchFamily="34" charset="0"/>
              </a:rPr>
              <a:t>機會向太監傳福音。你有類似的經歷嗎，請分享？</a:t>
            </a:r>
            <a:endParaRPr lang="en-US" altLang="zh-CN" sz="2400" dirty="0" smtClean="0">
              <a:latin typeface="Calibri" pitchFamily="34" charset="0"/>
              <a:ea typeface="SimSun" pitchFamily="2" charset="-122"/>
              <a:cs typeface="Calibri" pitchFamily="34" charset="0"/>
            </a:endParaRPr>
          </a:p>
          <a:p>
            <a:pPr marL="552450" indent="-552450" eaLnBrk="1" hangingPunct="1">
              <a:spcBef>
                <a:spcPct val="0"/>
              </a:spcBef>
              <a:buClrTx/>
              <a:buSzTx/>
              <a:buFontTx/>
              <a:buAutoNum type="arabicPeriod" startAt="5"/>
            </a:pPr>
            <a:endParaRPr lang="zh-CN" altLang="en-US" sz="2400" dirty="0" smtClean="0">
              <a:latin typeface="Calibri" pitchFamily="34" charset="0"/>
              <a:ea typeface="SimSun" pitchFamily="2" charset="-122"/>
              <a:cs typeface="Calibri" pitchFamily="34" charset="0"/>
            </a:endParaRPr>
          </a:p>
          <a:p>
            <a:pPr marL="552450" indent="-552450" eaLnBrk="1" hangingPunct="1">
              <a:spcBef>
                <a:spcPct val="0"/>
              </a:spcBef>
              <a:buClrTx/>
              <a:buSzTx/>
              <a:buFontTx/>
              <a:buAutoNum type="arabicPeriod" startAt="5"/>
            </a:pPr>
            <a:endParaRPr lang="zh-TW" sz="2400" dirty="0" smtClean="0">
              <a:latin typeface="微軟正黑體" pitchFamily="34" charset="-120"/>
              <a:ea typeface="SimSun" pitchFamily="2" charset="-122"/>
              <a:cs typeface="Calibri" pitchFamily="34" charset="0"/>
            </a:endParaRPr>
          </a:p>
          <a:p>
            <a:pPr marL="552450" indent="-552450" eaLnBrk="1" hangingPunct="1"/>
            <a:endParaRPr lang="zh-TW" sz="2400" dirty="0" smtClean="0">
              <a:latin typeface="微軟正黑體" pitchFamily="34" charset="-120"/>
              <a:ea typeface="微軟正黑體" pitchFamily="34" charset="-120"/>
              <a:cs typeface="Calibri" pitchFamily="34" charset="0"/>
            </a:endParaRPr>
          </a:p>
          <a:p>
            <a:pPr marL="552450" indent="-552450"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  <a:cs typeface="Calibri" pitchFamily="34" charset="0"/>
            </a:endParaRPr>
          </a:p>
          <a:p>
            <a:pPr marL="552450" indent="-552450"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  <a:cs typeface="Calibri" pitchFamily="34" charset="0"/>
            </a:endParaRPr>
          </a:p>
          <a:p>
            <a:pPr marL="552450" indent="-552450"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a typeface="微軟正黑體" pitchFamily="34" charset="-120"/>
              </a:rPr>
              <a:t>查經者的信念</a:t>
            </a:r>
            <a:endParaRPr lang="zh-TW" altLang="en-US" smtClean="0">
              <a:ea typeface="ＭＳ Ｐゴシック" pitchFamily="34" charset="-128"/>
            </a:endParaRPr>
          </a:p>
        </p:txBody>
      </p:sp>
      <p:sp>
        <p:nvSpPr>
          <p:cNvPr id="12291" name="Footer Placeholder 2"/>
          <p:cNvSpPr>
            <a:spLocks noGrp="1"/>
          </p:cNvSpPr>
          <p:nvPr>
            <p:ph type="ftr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n-US" altLang="zh-TW" sz="1800" smtClean="0">
                <a:solidFill>
                  <a:srgbClr val="FFFFFF"/>
                </a:solidFill>
                <a:latin typeface="Arial" charset="0"/>
                <a:ea typeface="新細明體" pitchFamily="18" charset="-120"/>
              </a:rPr>
              <a:t>CBCWLA, by </a:t>
            </a:r>
            <a:r>
              <a:rPr lang="en-US" altLang="zh-CN" sz="1800" smtClean="0">
                <a:solidFill>
                  <a:srgbClr val="FFFFFF"/>
                </a:solidFill>
                <a:latin typeface="Arial" charset="0"/>
              </a:rPr>
              <a:t>West LA Fellowship</a:t>
            </a:r>
            <a:endParaRPr lang="en-US" altLang="zh-TW" sz="1800" smtClean="0">
              <a:solidFill>
                <a:srgbClr val="FFFFFF"/>
              </a:solidFill>
              <a:latin typeface="Arial" charset="0"/>
              <a:ea typeface="华文仿宋" pitchFamily="-1" charset="-122"/>
            </a:endParaRPr>
          </a:p>
          <a:p>
            <a:pPr algn="l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</a:pPr>
            <a:endParaRPr lang="en-US" altLang="zh-TW" sz="1800" smtClean="0">
              <a:solidFill>
                <a:srgbClr val="FFFFFF"/>
              </a:solidFill>
              <a:latin typeface="Arial" charset="0"/>
              <a:ea typeface="华文仿宋" pitchFamily="-1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smtClean="0">
              <a:ea typeface="华文仿宋" pitchFamily="-1" charset="-122"/>
            </a:endParaRPr>
          </a:p>
        </p:txBody>
      </p:sp>
      <p:sp>
        <p:nvSpPr>
          <p:cNvPr id="12292" name="Content Placeholder 3"/>
          <p:cNvSpPr>
            <a:spLocks noGrp="1"/>
          </p:cNvSpPr>
          <p:nvPr>
            <p:ph sz="quarter" idx="13"/>
          </p:nvPr>
        </p:nvSpPr>
        <p:spPr>
          <a:xfrm>
            <a:off x="609600" y="1828800"/>
            <a:ext cx="8153400" cy="4368800"/>
          </a:xfrm>
        </p:spPr>
        <p:txBody>
          <a:bodyPr/>
          <a:lstStyle/>
          <a:p>
            <a:pPr eaLnBrk="1" hangingPunct="1"/>
            <a:r>
              <a:rPr lang="zh-TW" altLang="en-US" sz="3200" smtClean="0">
                <a:latin typeface="Arial" charset="0"/>
                <a:ea typeface="標楷體" pitchFamily="65" charset="-120"/>
              </a:rPr>
              <a:t>聖經都是神所默示的，於教訓、督責、使人歸正、教導人學義都是有益的，叫屬神的人得以完全，預備行各樣的善事。　 （提摩太後書</a:t>
            </a:r>
            <a:r>
              <a:rPr lang="en-US" altLang="zh-TW" sz="3200" smtClean="0">
                <a:latin typeface="Arial" charset="0"/>
                <a:ea typeface="ＭＳ Ｐゴシック" pitchFamily="34" charset="-128"/>
                <a:cs typeface="Arial" charset="0"/>
              </a:rPr>
              <a:t>3:16-17</a:t>
            </a:r>
            <a:r>
              <a:rPr lang="zh-TW" altLang="en-US" sz="3200" smtClean="0">
                <a:latin typeface="Arial" charset="0"/>
                <a:ea typeface="標楷體" pitchFamily="65" charset="-120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458200" cy="1752600"/>
          </a:xfrm>
        </p:spPr>
        <p:txBody>
          <a:bodyPr/>
          <a:lstStyle/>
          <a:p>
            <a:pPr marL="787400" lvl="1" indent="-514350" eaLnBrk="1" hangingPunct="1">
              <a:buFont typeface="Tw Cen MT" pitchFamily="34" charset="0"/>
              <a:buNone/>
            </a:pPr>
            <a:r>
              <a:rPr lang="zh-CN" altLang="en-US" sz="2800" smtClean="0">
                <a:ea typeface="SimSun" pitchFamily="2" charset="-122"/>
              </a:rPr>
              <a:t>徒：1：8   </a:t>
            </a:r>
          </a:p>
          <a:p>
            <a:pPr marL="787400" lvl="1" indent="-514350" eaLnBrk="1" hangingPunct="1">
              <a:buFont typeface="Tw Cen MT" pitchFamily="34" charset="0"/>
              <a:buNone/>
            </a:pPr>
            <a:r>
              <a:rPr lang="zh-CN" altLang="en-US" smtClean="0">
                <a:latin typeface="Arial" charset="0"/>
                <a:ea typeface="SimSun" pitchFamily="2" charset="-122"/>
              </a:rPr>
              <a:t>      但聖靈降臨在你們身上、你們就必得著能力。並要在耶路撒冷、猶太全地、和撒瑪</a:t>
            </a:r>
            <a:r>
              <a:rPr lang="zh-CN" altLang="en-US" smtClean="0">
                <a:latin typeface="Arial" charset="0"/>
                <a:ea typeface="SimSun" pitchFamily="2" charset="-122"/>
                <a:cs typeface="Arial" charset="0"/>
              </a:rPr>
              <a:t> 利亞、直到地極、作我的見證。</a:t>
            </a:r>
            <a:r>
              <a:rPr lang="zh-CN" altLang="en-US" sz="2800" smtClean="0">
                <a:latin typeface="Arial" charset="0"/>
                <a:ea typeface="SimSun" pitchFamily="2" charset="-122"/>
                <a:cs typeface="Arial" charset="0"/>
              </a:rPr>
              <a:t> </a:t>
            </a:r>
            <a:endParaRPr lang="zh-CN" altLang="en-US" sz="2800" smtClean="0">
              <a:ea typeface="SimSun" pitchFamily="2" charset="-122"/>
              <a:cs typeface="Arial" charset="0"/>
            </a:endParaRPr>
          </a:p>
          <a:p>
            <a:pPr marL="787400" lvl="1" indent="-514350" eaLnBrk="1" hangingPunct="1">
              <a:buFont typeface="Tw Cen MT" pitchFamily="34" charset="0"/>
              <a:buNone/>
            </a:pPr>
            <a:endParaRPr lang="zh-CN" altLang="en-US" sz="2800" smtClean="0">
              <a:ea typeface="SimSun" pitchFamily="2" charset="-122"/>
              <a:cs typeface="Arial" charset="0"/>
            </a:endParaRPr>
          </a:p>
          <a:p>
            <a:pPr marL="787400" lvl="1" indent="-514350" eaLnBrk="1" hangingPunct="1">
              <a:buFont typeface="Tw Cen MT" pitchFamily="34" charset="0"/>
              <a:buNone/>
            </a:pPr>
            <a:endParaRPr lang="zh-TW" altLang="en-US" sz="2800" smtClean="0">
              <a:ea typeface="SimSun" pitchFamily="2" charset="-122"/>
              <a:cs typeface="Arial" charset="0"/>
            </a:endParaRPr>
          </a:p>
        </p:txBody>
      </p:sp>
      <p:sp>
        <p:nvSpPr>
          <p:cNvPr id="14339" name="TextBox 12"/>
          <p:cNvSpPr txBox="1">
            <a:spLocks noChangeArrowheads="1"/>
          </p:cNvSpPr>
          <p:nvPr/>
        </p:nvSpPr>
        <p:spPr bwMode="auto">
          <a:xfrm>
            <a:off x="762000" y="685800"/>
            <a:ext cx="701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3600" b="1" dirty="0">
                <a:solidFill>
                  <a:srgbClr val="0070C0"/>
                </a:solidFill>
                <a:latin typeface="微軟正黑體" pitchFamily="34" charset="-120"/>
                <a:ea typeface="SimSun" pitchFamily="2" charset="-122"/>
              </a:rPr>
              <a:t>使徒行傳</a:t>
            </a:r>
            <a:r>
              <a:rPr lang="zh-TW" altLang="en-US" sz="36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的金句</a:t>
            </a:r>
            <a:endParaRPr lang="zh-TW" altLang="en-US" sz="3600" b="1" dirty="0">
              <a:latin typeface="Tw Cen MT" pitchFamily="34" charset="0"/>
              <a:ea typeface="微軟正黑體" pitchFamily="34" charset="-12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81000" y="3733800"/>
            <a:ext cx="8839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>
                <a:latin typeface="Calibri" pitchFamily="34" charset="0"/>
                <a:ea typeface="SimSun" pitchFamily="2" charset="-122"/>
              </a:rPr>
              <a:t>徒：4:12</a:t>
            </a:r>
          </a:p>
          <a:p>
            <a:r>
              <a:rPr lang="zh-CN" altLang="en-US" sz="2800">
                <a:latin typeface="Calibri" pitchFamily="34" charset="0"/>
                <a:ea typeface="SimSun" pitchFamily="2" charset="-122"/>
              </a:rPr>
              <a:t>     </a:t>
            </a:r>
            <a:r>
              <a:rPr lang="zh-CN" altLang="en-US" sz="2400">
                <a:latin typeface="Calibri" pitchFamily="34" charset="0"/>
                <a:ea typeface="SimSun" pitchFamily="2" charset="-122"/>
              </a:rPr>
              <a:t>除他以外、別無拯救。因為在天下人間、沒有賜下別的名、</a:t>
            </a:r>
          </a:p>
          <a:p>
            <a:r>
              <a:rPr lang="zh-CN" altLang="en-US" sz="2400">
                <a:latin typeface="Calibri" pitchFamily="34" charset="0"/>
                <a:ea typeface="SimSun" pitchFamily="2" charset="-122"/>
              </a:rPr>
              <a:t>      我們可以靠著得救。</a:t>
            </a:r>
          </a:p>
          <a:p>
            <a:endParaRPr lang="zh-CN" altLang="en-US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400" smtClean="0">
                <a:solidFill>
                  <a:schemeClr val="accent1"/>
                </a:solidFill>
                <a:ea typeface="微軟正黑體" pitchFamily="34" charset="-120"/>
              </a:rPr>
              <a:t>主題</a:t>
            </a:r>
            <a:endParaRPr lang="zh-TW" altLang="en-US" sz="4400" smtClean="0">
              <a:ea typeface="微軟正黑體" pitchFamily="34" charset="-12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153400" cy="83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sz="3200" smtClean="0">
                <a:latin typeface="Apple LiGothic Medium" pitchFamily="-1" charset="-120"/>
                <a:ea typeface="SimSun" pitchFamily="2" charset="-122"/>
                <a:cs typeface="微軟正黑體" pitchFamily="34" charset="-120"/>
              </a:rPr>
              <a:t>神藉著教會被逼迫，奇妙的把福音傳到各地。</a:t>
            </a:r>
            <a:r>
              <a:rPr lang="en-US" altLang="zh-CN" sz="3200" smtClean="0">
                <a:latin typeface="Apple LiGothic Medium" pitchFamily="-1" charset="-120"/>
                <a:ea typeface="SimSun" pitchFamily="2" charset="-122"/>
                <a:cs typeface="微軟正黑體" pitchFamily="34" charset="-120"/>
              </a:rPr>
              <a:t> </a:t>
            </a:r>
            <a:endParaRPr lang="en-US" altLang="zh-TW" smtClean="0">
              <a:latin typeface="Apple LiGothic Medium" pitchFamily="-1" charset="-120"/>
              <a:ea typeface="SimSun" pitchFamily="2" charset="-122"/>
              <a:cs typeface="微軟正黑體" pitchFamily="34" charset="-12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746125" y="2779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 sz="4400" b="1" smtClean="0">
                <a:solidFill>
                  <a:schemeClr val="accent1"/>
                </a:solidFill>
                <a:ea typeface="微軟正黑體" pitchFamily="34" charset="-120"/>
              </a:rPr>
              <a:t>重要經句</a:t>
            </a:r>
            <a:endParaRPr lang="zh-CN" altLang="en-US" smtClean="0">
              <a:ea typeface="SimSun" pitchFamily="2" charset="-122"/>
            </a:endParaRPr>
          </a:p>
        </p:txBody>
      </p:sp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>
          <a:xfrm>
            <a:off x="381000" y="1828800"/>
            <a:ext cx="8153400" cy="68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smtClean="0">
                <a:solidFill>
                  <a:srgbClr val="FF0000"/>
                </a:solidFill>
                <a:ea typeface="SimSun" pitchFamily="2" charset="-122"/>
              </a:rPr>
              <a:t>徒 8：32-33</a:t>
            </a:r>
            <a:endParaRPr lang="ja-JP" altLang="en-US" smtClean="0">
              <a:solidFill>
                <a:srgbClr val="FF0000"/>
              </a:solidFill>
              <a:ea typeface="SimSun" pitchFamily="2" charset="-122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81000" y="2514600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sz="2400">
                <a:latin typeface="MingLiU" pitchFamily="49" charset="-120"/>
                <a:ea typeface="MingLiU" pitchFamily="49" charset="-120"/>
              </a:rPr>
              <a:t>「</a:t>
            </a:r>
            <a:r>
              <a:rPr lang="zh-TW" altLang="en-US" sz="2400">
                <a:latin typeface="MingLiU" pitchFamily="49" charset="-120"/>
                <a:ea typeface="MingLiU" pitchFamily="49" charset="-120"/>
              </a:rPr>
              <a:t>他像羊被牽去宰殺，又像羊羔在剪毛的人面前默默無聲，</a:t>
            </a:r>
          </a:p>
          <a:p>
            <a:r>
              <a:rPr lang="zh-TW" altLang="en-US" sz="2400">
                <a:latin typeface="MingLiU" pitchFamily="49" charset="-120"/>
                <a:ea typeface="MingLiU" pitchFamily="49" charset="-120"/>
              </a:rPr>
              <a:t>   他也這樣不開口。他在屈辱中，公義被奪走了，</a:t>
            </a:r>
            <a:endParaRPr lang="zh-TW" altLang="en-US" sz="2400">
              <a:latin typeface="Times New Roman" pitchFamily="18" charset="0"/>
              <a:cs typeface="Times New Roman" pitchFamily="18" charset="0"/>
            </a:endParaRPr>
          </a:p>
          <a:p>
            <a:r>
              <a:rPr lang="zh-TW" altLang="en-US" sz="2400">
                <a:latin typeface="MingLiU" pitchFamily="49" charset="-120"/>
                <a:ea typeface="MingLiU" pitchFamily="49" charset="-120"/>
              </a:rPr>
              <a:t>   誰能述說他的世代呢？因為他的生命從地上被奪走了。」</a:t>
            </a:r>
            <a:endParaRPr lang="zh-TW" altLang="en-US" sz="2400">
              <a:latin typeface="Times New Roman" pitchFamily="18" charset="0"/>
              <a:cs typeface="Times New Roman" pitchFamily="18" charset="0"/>
            </a:endParaRPr>
          </a:p>
          <a:p>
            <a:endParaRPr 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 sz="4400" b="1" dirty="0" smtClean="0">
                <a:solidFill>
                  <a:schemeClr val="accent1"/>
                </a:solidFill>
                <a:ea typeface="微軟正黑體" pitchFamily="34" charset="-120"/>
              </a:rPr>
              <a:t>經文觀察</a:t>
            </a:r>
            <a:r>
              <a:rPr lang="zh-TW" altLang="en-US" sz="4400" b="1" dirty="0" smtClean="0">
                <a:solidFill>
                  <a:srgbClr val="0070C0"/>
                </a:solidFill>
                <a:ea typeface="微軟正黑體" pitchFamily="34" charset="-120"/>
              </a:rPr>
              <a:t>，</a:t>
            </a:r>
            <a:r>
              <a:rPr lang="zh-CN" altLang="en-US" sz="4400" b="1" dirty="0" smtClean="0">
                <a:solidFill>
                  <a:schemeClr val="folHlink"/>
                </a:solidFill>
                <a:ea typeface="SimSun" pitchFamily="2" charset="-122"/>
              </a:rPr>
              <a:t>徒 8：1-40</a:t>
            </a:r>
            <a:endParaRPr lang="en-US" altLang="zh-TW" sz="4400" b="1" dirty="0" smtClean="0">
              <a:solidFill>
                <a:schemeClr val="folHlink"/>
              </a:solidFill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828800"/>
            <a:ext cx="8534400" cy="4902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2800" dirty="0" smtClean="0">
                <a:latin typeface="Apple LiGothic Medium" pitchFamily="-1" charset="-120"/>
                <a:ea typeface="Apple LiGothic Medium" pitchFamily="-1" charset="-120"/>
              </a:rPr>
              <a:t>這次所查考的經文可分為</a:t>
            </a:r>
            <a:r>
              <a:rPr lang="zh-CN" altLang="en-US" sz="2800" dirty="0" smtClean="0">
                <a:latin typeface="Apple LiGothic Medium" pitchFamily="-1" charset="-120"/>
                <a:ea typeface="SimSun" pitchFamily="2" charset="-122"/>
              </a:rPr>
              <a:t>三</a:t>
            </a:r>
            <a:r>
              <a:rPr lang="zh-TW" altLang="en-US" sz="2800" dirty="0" smtClean="0">
                <a:latin typeface="Apple LiGothic Medium" pitchFamily="-1" charset="-120"/>
                <a:ea typeface="Apple LiGothic Medium" pitchFamily="-1" charset="-120"/>
              </a:rPr>
              <a:t>段</a:t>
            </a:r>
            <a:r>
              <a:rPr lang="zh-TW" altLang="en-US" sz="2800" dirty="0" smtClean="0">
                <a:latin typeface="Apple LiGothic Medium" pitchFamily="-1" charset="-120"/>
                <a:ea typeface="Apple LiGothic Medium" pitchFamily="-1" charset="-120"/>
                <a:sym typeface="Wingdings" pitchFamily="2" charset="2"/>
              </a:rPr>
              <a:t>：</a:t>
            </a:r>
          </a:p>
          <a:p>
            <a:pPr eaLnBrk="1" hangingPunct="1">
              <a:buFont typeface="Wingdings" pitchFamily="2" charset="2"/>
              <a:buNone/>
            </a:pPr>
            <a:endParaRPr lang="zh-TW" altLang="en-US" sz="2800" dirty="0" smtClean="0">
              <a:latin typeface="Apple LiGothic Medium" pitchFamily="-1" charset="-120"/>
              <a:ea typeface="Apple LiGothic Medium" pitchFamily="-1" charset="-120"/>
              <a:sym typeface="Wingdings" pitchFamily="2" charset="2"/>
            </a:endParaRPr>
          </a:p>
          <a:p>
            <a:pPr eaLnBrk="1" hangingPunct="1">
              <a:buNone/>
            </a:pPr>
            <a:r>
              <a:rPr lang="en-US" altLang="zh-CN" sz="2800" dirty="0" smtClean="0">
                <a:latin typeface="Calibri" pitchFamily="34" charset="0"/>
                <a:ea typeface="SimSun" pitchFamily="2" charset="-122"/>
              </a:rPr>
              <a:t>    </a:t>
            </a:r>
            <a:r>
              <a:rPr lang="en-US" sz="2800" dirty="0" smtClean="0">
                <a:latin typeface="Calibri" pitchFamily="34" charset="0"/>
                <a:ea typeface="SimSun" pitchFamily="2" charset="-122"/>
              </a:rPr>
              <a:t>1</a:t>
            </a:r>
            <a:r>
              <a:rPr lang="en-US" altLang="zh-CN" sz="2800" dirty="0" smtClean="0">
                <a:latin typeface="Calibri" pitchFamily="34" charset="0"/>
                <a:ea typeface="SimSun" pitchFamily="2" charset="-122"/>
              </a:rPr>
              <a:t>）</a:t>
            </a:r>
            <a:r>
              <a:rPr lang="zh-CN" altLang="en-US" sz="2800" dirty="0" smtClean="0">
                <a:latin typeface="Calibri" pitchFamily="34" charset="0"/>
                <a:ea typeface="SimSun" pitchFamily="2" charset="-122"/>
              </a:rPr>
              <a:t>教會被逼迫                          8：    1-3</a:t>
            </a:r>
            <a:r>
              <a:rPr lang="en-US" altLang="zh-CN" sz="2800" dirty="0" smtClean="0">
                <a:latin typeface="Calibri" pitchFamily="34" charset="0"/>
                <a:ea typeface="SimSun" pitchFamily="2" charset="-122"/>
              </a:rPr>
              <a:t/>
            </a:r>
            <a:br>
              <a:rPr lang="en-US" altLang="zh-CN" sz="2800" dirty="0" smtClean="0">
                <a:latin typeface="Calibri" pitchFamily="34" charset="0"/>
                <a:ea typeface="SimSun" pitchFamily="2" charset="-122"/>
              </a:rPr>
            </a:br>
            <a:r>
              <a:rPr lang="en-US" altLang="zh-CN" sz="2800" dirty="0" smtClean="0">
                <a:latin typeface="Calibri" pitchFamily="34" charset="0"/>
                <a:ea typeface="SimSun" pitchFamily="2" charset="-122"/>
              </a:rPr>
              <a:t>2）</a:t>
            </a:r>
            <a:r>
              <a:rPr lang="zh-CN" altLang="en-US" sz="2800" dirty="0" smtClean="0">
                <a:latin typeface="Calibri" pitchFamily="34" charset="0"/>
                <a:ea typeface="SimSun" pitchFamily="2" charset="-122"/>
              </a:rPr>
              <a:t>腓利在撒瑪利亞傳道         8：  4-25</a:t>
            </a:r>
            <a:endParaRPr lang="en-US" altLang="zh-CN" sz="2800" dirty="0" smtClean="0">
              <a:latin typeface="Calibri" pitchFamily="34" charset="0"/>
              <a:ea typeface="SimSun" pitchFamily="2" charset="-122"/>
            </a:endParaRPr>
          </a:p>
          <a:p>
            <a:pPr eaLnBrk="1" hangingPunct="1">
              <a:buNone/>
            </a:pPr>
            <a:r>
              <a:rPr lang="zh-CN" altLang="en-US" sz="2800" dirty="0" smtClean="0">
                <a:latin typeface="Calibri" pitchFamily="34" charset="0"/>
                <a:ea typeface="SimSun" pitchFamily="2" charset="-122"/>
              </a:rPr>
              <a:t>    3）腓利向埃提阿伯人傳道     8：26-40</a:t>
            </a:r>
            <a:r>
              <a:rPr lang="en-US" altLang="zh-CN" sz="2800" dirty="0" smtClean="0">
                <a:latin typeface="Calibri" pitchFamily="34" charset="0"/>
                <a:ea typeface="SimSun" pitchFamily="2" charset="-122"/>
              </a:rPr>
              <a:t/>
            </a:r>
            <a:br>
              <a:rPr lang="en-US" altLang="zh-CN" sz="2800" dirty="0" smtClean="0">
                <a:latin typeface="Calibri" pitchFamily="34" charset="0"/>
                <a:ea typeface="SimSun" pitchFamily="2" charset="-122"/>
              </a:rPr>
            </a:br>
            <a:r>
              <a:rPr lang="en-US" altLang="zh-CN" sz="2800" dirty="0" smtClean="0">
                <a:latin typeface="Calibri" pitchFamily="34" charset="0"/>
                <a:ea typeface="SimSun" pitchFamily="2" charset="-122"/>
              </a:rPr>
              <a:t>         </a:t>
            </a:r>
            <a:br>
              <a:rPr lang="en-US" altLang="zh-CN" sz="2800" dirty="0" smtClean="0">
                <a:latin typeface="Calibri" pitchFamily="34" charset="0"/>
                <a:ea typeface="SimSun" pitchFamily="2" charset="-122"/>
              </a:rPr>
            </a:br>
            <a:endParaRPr lang="en-US" altLang="zh-CN" sz="2800" dirty="0" smtClean="0">
              <a:latin typeface="Calibri" pitchFamily="34" charset="0"/>
              <a:ea typeface="SimSun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800" b="1" u="sng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Who</a:t>
            </a:r>
            <a:r>
              <a:rPr lang="en-US" altLang="zh-TW" sz="28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: </a:t>
            </a:r>
            <a:r>
              <a:rPr lang="zh-CN" altLang="en-US" sz="2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這</a:t>
            </a:r>
            <a:r>
              <a:rPr lang="zh-CN" altLang="en-US" sz="2800" dirty="0" smtClean="0">
                <a:latin typeface="微軟正黑體" pitchFamily="34" charset="-120"/>
                <a:ea typeface="SimSun" pitchFamily="2" charset="-122"/>
                <a:sym typeface="Wingdings" pitchFamily="2" charset="2"/>
              </a:rPr>
              <a:t>三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段經文出現</a:t>
            </a:r>
            <a:r>
              <a:rPr lang="zh-CN" altLang="en-US" sz="2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哪些人物</a:t>
            </a:r>
            <a:r>
              <a:rPr lang="en-US" altLang="zh-CN" sz="280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?</a:t>
            </a:r>
          </a:p>
          <a:p>
            <a:pPr eaLnBrk="1" hangingPunct="1">
              <a:buSzPct val="90000"/>
              <a:buFont typeface="Wingdings" pitchFamily="2" charset="2"/>
              <a:buNone/>
            </a:pPr>
            <a:endParaRPr lang="en-US" altLang="zh-TW" sz="2800" dirty="0" smtClean="0">
              <a:latin typeface="微軟正黑體" pitchFamily="34" charset="-120"/>
              <a:ea typeface="微軟正黑體" pitchFamily="34" charset="-120"/>
              <a:sym typeface="Wingdings" pitchFamily="2" charset="2"/>
            </a:endParaRPr>
          </a:p>
          <a:p>
            <a:pPr eaLnBrk="1" hangingPunct="1">
              <a:buSzPct val="90000"/>
              <a:buFont typeface="Tw Cen MT" pitchFamily="34" charset="0"/>
              <a:buAutoNum type="arabicPeriod"/>
            </a:pPr>
            <a:endParaRPr lang="en-US" altLang="zh-TW" sz="2800" dirty="0" smtClean="0">
              <a:latin typeface="微軟正黑體" pitchFamily="34" charset="-120"/>
              <a:ea typeface="微軟正黑體" pitchFamily="34" charset="-12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5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15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4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charRg st="34" end="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50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charRg st="50" end="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7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charRg st="67" end="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86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charRg st="86" end="10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06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charRg st="106" end="1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32" end="1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charRg st="132" end="1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>
          <a:xfrm>
            <a:off x="381000" y="0"/>
            <a:ext cx="8153400" cy="1341438"/>
          </a:xfrm>
        </p:spPr>
        <p:txBody>
          <a:bodyPr/>
          <a:lstStyle/>
          <a:p>
            <a:pPr eaLnBrk="1" hangingPunct="1"/>
            <a:r>
              <a:rPr lang="zh-TW" altLang="en-US" sz="4400" b="1" smtClean="0">
                <a:solidFill>
                  <a:schemeClr val="accent1"/>
                </a:solidFill>
                <a:ea typeface="微軟正黑體" pitchFamily="34" charset="-120"/>
              </a:rPr>
              <a:t>討論題</a:t>
            </a:r>
            <a:endParaRPr lang="zh-CN" altLang="en-US" sz="4400" smtClean="0">
              <a:ea typeface="SimSun" pitchFamily="2" charset="-122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685800" y="2057400"/>
            <a:ext cx="7845425" cy="558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smtClean="0">
                <a:latin typeface="Calibri" pitchFamily="34" charset="0"/>
                <a:ea typeface="SimSun" pitchFamily="2" charset="-122"/>
              </a:rPr>
              <a:t>                             教會被逼迫</a:t>
            </a:r>
            <a:endParaRPr lang="en-US" altLang="zh-TW" sz="2800" smtClean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09600" y="2819400"/>
            <a:ext cx="80772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altLang="zh-CN" sz="2400">
                <a:latin typeface="Times New Roman" pitchFamily="18" charset="0"/>
                <a:ea typeface="SimSun" pitchFamily="2" charset="-122"/>
              </a:rPr>
              <a:t>1。 </a:t>
            </a:r>
            <a:r>
              <a:rPr lang="zh-CN" altLang="en-US" sz="2400">
                <a:latin typeface="Times New Roman" pitchFamily="18" charset="0"/>
                <a:ea typeface="SimSun" pitchFamily="2" charset="-122"/>
              </a:rPr>
              <a:t>司提反殉道後，教會發生了</a:t>
            </a:r>
            <a:r>
              <a:rPr lang="zh-CN" altLang="en-US" sz="2400">
                <a:latin typeface="Calibri" pitchFamily="34" charset="0"/>
                <a:ea typeface="SimSun" pitchFamily="2" charset="-122"/>
              </a:rPr>
              <a:t>什麼事？</a:t>
            </a:r>
          </a:p>
          <a:p>
            <a:pPr algn="just" eaLnBrk="1" hangingPunct="1">
              <a:spcBef>
                <a:spcPct val="50000"/>
              </a:spcBef>
            </a:pPr>
            <a:r>
              <a:rPr lang="zh-CN" altLang="en-US" sz="2400">
                <a:latin typeface="Calibri" pitchFamily="34" charset="0"/>
                <a:ea typeface="SimSun" pitchFamily="2" charset="-122"/>
              </a:rPr>
              <a:t>2。 使徒和門徒往哪裏去？去做什麼？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zh-CN" sz="2400">
                <a:latin typeface="Calibri" pitchFamily="34" charset="0"/>
                <a:ea typeface="SimSun" pitchFamily="2" charset="-122"/>
              </a:rPr>
              <a:t>3。 </a:t>
            </a:r>
            <a:r>
              <a:rPr lang="zh-CN" altLang="en-US" sz="2400">
                <a:latin typeface="Calibri" pitchFamily="34" charset="0"/>
                <a:ea typeface="SimSun" pitchFamily="2" charset="-122"/>
              </a:rPr>
              <a:t>掃羅做了什麼惡事？</a:t>
            </a:r>
            <a:endParaRPr lang="en-US" altLang="zh-CN" sz="2400">
              <a:latin typeface="Calibri" pitchFamily="34" charset="0"/>
              <a:ea typeface="SimSun" pitchFamily="2" charset="-122"/>
            </a:endParaRPr>
          </a:p>
          <a:p>
            <a:pPr algn="just" eaLnBrk="1" hangingPunct="1">
              <a:spcBef>
                <a:spcPct val="50000"/>
              </a:spcBef>
            </a:pPr>
            <a:endParaRPr lang="en-US" altLang="zh-CN" sz="2400">
              <a:latin typeface="Calibri" pitchFamily="34" charset="0"/>
              <a:ea typeface="SimSun" pitchFamily="2" charset="-122"/>
            </a:endParaRPr>
          </a:p>
          <a:p>
            <a:pPr eaLnBrk="1" hangingPunct="1">
              <a:spcBef>
                <a:spcPct val="50000"/>
              </a:spcBef>
            </a:pPr>
            <a:endParaRPr lang="en-US" altLang="zh-CN" sz="2400">
              <a:latin typeface="Calibri" pitchFamily="34" charset="0"/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533400" y="2514600"/>
            <a:ext cx="9753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 sz="2400">
                <a:latin typeface="新細明體" pitchFamily="18" charset="-120"/>
                <a:ea typeface="新細明體" pitchFamily="18" charset="-120"/>
              </a:rPr>
              <a:t>神啊，你曾試驗我們，熬煉我們，如熬煉銀子一樣。</a:t>
            </a:r>
          </a:p>
          <a:p>
            <a:r>
              <a:rPr lang="zh-TW" altLang="en-US" sz="2400">
                <a:latin typeface="新細明體" pitchFamily="18" charset="-120"/>
                <a:ea typeface="新細明體" pitchFamily="18" charset="-120"/>
              </a:rPr>
              <a:t>你使我們進入網羅，把重擔放在我們的身上。</a:t>
            </a:r>
          </a:p>
          <a:p>
            <a:r>
              <a:rPr lang="zh-TW" altLang="en-US" sz="2400">
                <a:latin typeface="新細明體" pitchFamily="18" charset="-120"/>
                <a:ea typeface="新細明體" pitchFamily="18" charset="-120"/>
              </a:rPr>
              <a:t>你使人坐車軋我們的頭；我們經過水火，</a:t>
            </a:r>
          </a:p>
          <a:p>
            <a:r>
              <a:rPr lang="zh-TW" altLang="en-US" sz="2400">
                <a:latin typeface="新細明體" pitchFamily="18" charset="-120"/>
                <a:ea typeface="新細明體" pitchFamily="18" charset="-120"/>
              </a:rPr>
              <a:t>你卻使我們到豐富之</a:t>
            </a:r>
            <a:r>
              <a:rPr lang="zh-TW" altLang="en-US" sz="2400">
                <a:latin typeface="Times New Roman" pitchFamily="18" charset="0"/>
                <a:ea typeface="SimSun" pitchFamily="2" charset="-122"/>
              </a:rPr>
              <a:t>地</a:t>
            </a:r>
            <a:r>
              <a:rPr lang="zh-TW" altLang="en-US" sz="2400">
                <a:latin typeface="新細明體" pitchFamily="18" charset="-120"/>
                <a:ea typeface="新細明體" pitchFamily="18" charset="-120"/>
              </a:rPr>
              <a:t>。</a:t>
            </a:r>
          </a:p>
          <a:p>
            <a:endParaRPr lang="zh-TW" altLang="en-US" sz="2400">
              <a:latin typeface="Times New Roman" pitchFamily="18" charset="0"/>
              <a:cs typeface="Times New Roman" pitchFamily="18" charset="0"/>
            </a:endParaRPr>
          </a:p>
          <a:p>
            <a:endParaRPr lang="zh-TW" altLang="en-US" sz="2400"/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2819400" y="609600"/>
            <a:ext cx="3429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>
                <a:ea typeface="SimSun" pitchFamily="2" charset="-122"/>
              </a:rPr>
              <a:t>詩篇 66 章  10-12 節</a:t>
            </a:r>
          </a:p>
          <a:p>
            <a:endParaRPr lang="zh-CN" altLang="en-US" sz="2800"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 idx="4294967295"/>
          </p:nvPr>
        </p:nvSpPr>
        <p:spPr>
          <a:xfrm>
            <a:off x="381000" y="0"/>
            <a:ext cx="8153400" cy="1341438"/>
          </a:xfrm>
        </p:spPr>
        <p:txBody>
          <a:bodyPr/>
          <a:lstStyle/>
          <a:p>
            <a:pPr eaLnBrk="1" hangingPunct="1"/>
            <a:r>
              <a:rPr lang="zh-TW" altLang="en-US" sz="4400" b="1" smtClean="0">
                <a:solidFill>
                  <a:schemeClr val="accent1"/>
                </a:solidFill>
                <a:ea typeface="微軟正黑體" pitchFamily="34" charset="-120"/>
              </a:rPr>
              <a:t>討論題</a:t>
            </a:r>
            <a:endParaRPr lang="zh-CN" altLang="en-US" sz="4400" smtClean="0">
              <a:ea typeface="SimSun" pitchFamily="2" charset="-122"/>
            </a:endParaRPr>
          </a:p>
        </p:txBody>
      </p:sp>
      <p:sp>
        <p:nvSpPr>
          <p:cNvPr id="52227" name="Rectangle 3"/>
          <p:cNvSpPr>
            <a:spLocks noGrp="1"/>
          </p:cNvSpPr>
          <p:nvPr>
            <p:ph type="body" idx="4294967295"/>
          </p:nvPr>
        </p:nvSpPr>
        <p:spPr>
          <a:xfrm>
            <a:off x="612775" y="1803400"/>
            <a:ext cx="7845425" cy="558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zh-CN" altLang="en-US" sz="2800" dirty="0" smtClean="0">
                <a:latin typeface="Calibri" pitchFamily="34" charset="0"/>
                <a:ea typeface="SimSun" pitchFamily="2" charset="-122"/>
              </a:rPr>
              <a:t>                         腓利在撒瑪利亞宣講基督</a:t>
            </a:r>
            <a:endParaRPr lang="en-US" altLang="zh-TW" sz="2800" dirty="0" smtClean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762000" y="2514600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zh-CN" sz="240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609600" y="2590800"/>
            <a:ext cx="80010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 dirty="0">
                <a:latin typeface="Calibri" pitchFamily="34" charset="0"/>
                <a:ea typeface="SimSun" pitchFamily="2" charset="-122"/>
              </a:rPr>
              <a:t>1。 </a:t>
            </a:r>
            <a:r>
              <a:rPr lang="zh-CN" altLang="en-US" sz="2400" dirty="0" smtClean="0">
                <a:latin typeface="Calibri" pitchFamily="34" charset="0"/>
                <a:ea typeface="SimSun" pitchFamily="2" charset="-122"/>
              </a:rPr>
              <a:t>腓利是</a:t>
            </a:r>
            <a:r>
              <a:rPr lang="zh-CN" altLang="en-US" sz="2400" dirty="0">
                <a:latin typeface="Calibri" pitchFamily="34" charset="0"/>
                <a:ea typeface="SimSun" pitchFamily="2" charset="-122"/>
              </a:rPr>
              <a:t>誰？</a:t>
            </a:r>
            <a:endParaRPr lang="en-US" altLang="zh-CN" sz="2400" dirty="0">
              <a:latin typeface="Calibri" pitchFamily="34" charset="0"/>
              <a:ea typeface="SimSun" pitchFamily="2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2400" dirty="0">
                <a:latin typeface="Calibri" pitchFamily="34" charset="0"/>
                <a:ea typeface="SimSun" pitchFamily="2" charset="-122"/>
              </a:rPr>
              <a:t>2。 </a:t>
            </a:r>
            <a:r>
              <a:rPr lang="zh-CN" altLang="en-US" sz="2400" dirty="0" smtClean="0">
                <a:latin typeface="Calibri" pitchFamily="34" charset="0"/>
                <a:ea typeface="SimSun" pitchFamily="2" charset="-122"/>
              </a:rPr>
              <a:t>腓利的</a:t>
            </a:r>
            <a:r>
              <a:rPr lang="zh-CN" altLang="en-US" sz="2400" dirty="0">
                <a:latin typeface="Calibri" pitchFamily="34" charset="0"/>
                <a:ea typeface="SimSun" pitchFamily="2" charset="-122"/>
              </a:rPr>
              <a:t>第一站是哪裏？他做了什麼？        </a:t>
            </a:r>
            <a:endParaRPr lang="en-US" altLang="zh-CN" sz="2400" dirty="0">
              <a:latin typeface="Calibri" pitchFamily="34" charset="0"/>
              <a:ea typeface="SimSun" pitchFamily="2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latin typeface="Calibri" pitchFamily="34" charset="0"/>
                <a:ea typeface="SimSun" pitchFamily="2" charset="-122"/>
              </a:rPr>
              <a:t>3。 </a:t>
            </a:r>
            <a:r>
              <a:rPr lang="zh-CN" altLang="en-US" sz="2400" dirty="0" smtClean="0">
                <a:latin typeface="Calibri" pitchFamily="34" charset="0"/>
                <a:ea typeface="SimSun" pitchFamily="2" charset="-122"/>
              </a:rPr>
              <a:t>腓利傳</a:t>
            </a:r>
            <a:r>
              <a:rPr lang="zh-CN" altLang="en-US" sz="2400" dirty="0">
                <a:latin typeface="Calibri" pitchFamily="34" charset="0"/>
                <a:ea typeface="SimSun" pitchFamily="2" charset="-122"/>
              </a:rPr>
              <a:t>福音的果效如何？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dirty="0">
                <a:latin typeface="Calibri" pitchFamily="34" charset="0"/>
                <a:ea typeface="SimSun" pitchFamily="2" charset="-122"/>
              </a:rPr>
              <a:t>4。 幾位使徒去撒瑪利亞？是誰？他們的目的是什麼？</a:t>
            </a:r>
            <a:endParaRPr lang="en-US" altLang="zh-CN" sz="2400" dirty="0">
              <a:latin typeface="Calibri" pitchFamily="34" charset="0"/>
              <a:ea typeface="SimSun" pitchFamily="2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2400" dirty="0">
                <a:latin typeface="Calibri" pitchFamily="34" charset="0"/>
                <a:ea typeface="SimSun" pitchFamily="2" charset="-122"/>
              </a:rPr>
              <a:t>5。 西門犯了哪些錯誤？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dirty="0">
                <a:latin typeface="Calibri" pitchFamily="34" charset="0"/>
                <a:ea typeface="SimSun" pitchFamily="2" charset="-122"/>
              </a:rPr>
              <a:t>6。使徒何時囘耶路撒冷？</a:t>
            </a:r>
            <a:endParaRPr lang="en-US" altLang="zh-CN" sz="2400" dirty="0">
              <a:latin typeface="Calibri" pitchFamily="34" charset="0"/>
              <a:ea typeface="SimSun" pitchFamily="2" charset="-122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 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989</Words>
  <Application>Microsoft Office PowerPoint</Application>
  <PresentationFormat>On-screen Show (4:3)</PresentationFormat>
  <Paragraphs>83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Widescreen Presentation</vt:lpstr>
      <vt:lpstr>使徒行傳第8章</vt:lpstr>
      <vt:lpstr>查經者的信念</vt:lpstr>
      <vt:lpstr>PowerPoint Presentation</vt:lpstr>
      <vt:lpstr>主題</vt:lpstr>
      <vt:lpstr>重要經句</vt:lpstr>
      <vt:lpstr>經文觀察，徒 8：1-40</vt:lpstr>
      <vt:lpstr>討論題</vt:lpstr>
      <vt:lpstr>PowerPoint Presentation</vt:lpstr>
      <vt:lpstr>討論題</vt:lpstr>
      <vt:lpstr>討論題</vt:lpstr>
      <vt:lpstr>應用題</vt:lpstr>
      <vt:lpstr>應用題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路加福音 #18：門徒之道（三）  THE WAY OF DISCIPLESHIP, 3  經文：路 6:39-49</dc:title>
  <dc:creator/>
  <cp:lastModifiedBy/>
  <cp:revision>47</cp:revision>
  <dcterms:created xsi:type="dcterms:W3CDTF">2013-11-25T00:27:00Z</dcterms:created>
  <dcterms:modified xsi:type="dcterms:W3CDTF">2014-10-19T22:22:21Z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