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76" r:id="rId2"/>
    <p:sldId id="322" r:id="rId3"/>
    <p:sldId id="332" r:id="rId4"/>
    <p:sldId id="468" r:id="rId5"/>
    <p:sldId id="458" r:id="rId6"/>
    <p:sldId id="448" r:id="rId7"/>
    <p:sldId id="443" r:id="rId8"/>
    <p:sldId id="472" r:id="rId9"/>
    <p:sldId id="469" r:id="rId10"/>
    <p:sldId id="470" r:id="rId11"/>
    <p:sldId id="474" r:id="rId12"/>
    <p:sldId id="471" r:id="rId13"/>
    <p:sldId id="473" r:id="rId14"/>
    <p:sldId id="475" r:id="rId15"/>
    <p:sldId id="438" r:id="rId16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fld id="{E84326FE-0C96-4CF1-B536-BE20E17E6768}" type="datetime1">
              <a:rPr lang="en-US"/>
              <a:pPr/>
              <a:t>10/19/2014</a:t>
            </a:fld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fld id="{CC517B67-EF98-446B-9316-C42338052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80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Calibri" pitchFamily="34" charset="0"/>
              </a:defRPr>
            </a:lvl1pPr>
          </a:lstStyle>
          <a:p>
            <a:endParaRPr lang="zh-TW" alt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Calibri" pitchFamily="34" charset="0"/>
              </a:defRPr>
            </a:lvl1pPr>
          </a:lstStyle>
          <a:p>
            <a:fld id="{725FC98C-3DC0-440F-B3CA-EBFAB20A8AA5}" type="datetime1">
              <a:rPr lang="zh-TW" altLang="en-US"/>
              <a:pPr/>
              <a:t>2014/10/19</a:t>
            </a:fld>
            <a:endParaRPr lang="en-US" alt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TW" altLang="zh-TW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Calibri" pitchFamily="34" charset="0"/>
              </a:defRPr>
            </a:lvl1pPr>
          </a:lstStyle>
          <a:p>
            <a:endParaRPr lang="zh-TW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Calibri" pitchFamily="34" charset="0"/>
              </a:defRPr>
            </a:lvl1pPr>
          </a:lstStyle>
          <a:p>
            <a:fld id="{C3F73357-E532-4AB3-A0E3-443C815C7F0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99142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zh-CN" altLang="en-US" smtClean="0">
                <a:ea typeface="SimSun" pitchFamily="2" charset="-122"/>
              </a:rPr>
              <a:t>默示</a:t>
            </a:r>
            <a:r>
              <a:rPr lang="en-US" altLang="zh-CN" smtClean="0">
                <a:ea typeface="SimSun" pitchFamily="2" charset="-122"/>
              </a:rPr>
              <a:t>—</a:t>
            </a:r>
            <a:r>
              <a:rPr lang="zh-CN" altLang="en-US" smtClean="0">
                <a:ea typeface="SimSun" pitchFamily="2" charset="-122"/>
              </a:rPr>
              <a:t>寫出來</a:t>
            </a:r>
            <a:r>
              <a:rPr lang="en-US" altLang="zh-CN" smtClean="0">
                <a:ea typeface="SimSun" pitchFamily="2" charset="-122"/>
              </a:rPr>
              <a:t>, </a:t>
            </a:r>
            <a:r>
              <a:rPr lang="zh-CN" altLang="en-US" smtClean="0">
                <a:ea typeface="SimSun" pitchFamily="2" charset="-122"/>
              </a:rPr>
              <a:t>我們可以讀出來默示嗎</a:t>
            </a:r>
            <a:r>
              <a:rPr lang="en-US" altLang="zh-CN" smtClean="0">
                <a:ea typeface="SimSun" pitchFamily="2" charset="-122"/>
              </a:rPr>
              <a:t>? </a:t>
            </a:r>
            <a:r>
              <a:rPr lang="zh-CN" altLang="en-US" smtClean="0">
                <a:ea typeface="SimSun" pitchFamily="2" charset="-122"/>
              </a:rPr>
              <a:t>你們參考這經</a:t>
            </a:r>
            <a:r>
              <a:rPr lang="en-US" altLang="zh-CN" smtClean="0">
                <a:ea typeface="SimSun" pitchFamily="2" charset="-122"/>
              </a:rPr>
              <a:t>,</a:t>
            </a:r>
            <a:r>
              <a:rPr lang="zh-CN" altLang="en-US" smtClean="0">
                <a:ea typeface="SimSun" pitchFamily="2" charset="-122"/>
              </a:rPr>
              <a:t>以為其中有永生。</a:t>
            </a:r>
            <a:endParaRPr lang="en-US" altLang="zh-CN" smtClean="0">
              <a:ea typeface="SimSun" pitchFamily="2" charset="-122"/>
            </a:endParaRPr>
          </a:p>
          <a:p>
            <a:r>
              <a:rPr lang="zh-CN" altLang="en-US" smtClean="0">
                <a:ea typeface="SimSun" pitchFamily="2" charset="-122"/>
              </a:rPr>
              <a:t>耶穌講道</a:t>
            </a:r>
            <a:r>
              <a:rPr lang="en-US" altLang="zh-CN" smtClean="0">
                <a:ea typeface="SimSun" pitchFamily="2" charset="-122"/>
              </a:rPr>
              <a:t>,</a:t>
            </a:r>
            <a:r>
              <a:rPr lang="zh-CN" altLang="en-US" smtClean="0">
                <a:ea typeface="SimSun" pitchFamily="2" charset="-122"/>
              </a:rPr>
              <a:t>不像那些文士</a:t>
            </a:r>
            <a:r>
              <a:rPr lang="en-US" altLang="zh-CN" smtClean="0">
                <a:ea typeface="SimSun" pitchFamily="2" charset="-122"/>
              </a:rPr>
              <a:t>, </a:t>
            </a:r>
            <a:r>
              <a:rPr lang="zh-CN" altLang="en-US" smtClean="0">
                <a:ea typeface="SimSun" pitchFamily="2" charset="-122"/>
              </a:rPr>
              <a:t>人覺得稀奇</a:t>
            </a:r>
            <a:r>
              <a:rPr lang="en-US" altLang="zh-CN" smtClean="0">
                <a:ea typeface="SimSun" pitchFamily="2" charset="-122"/>
              </a:rPr>
              <a:t>, </a:t>
            </a:r>
            <a:r>
              <a:rPr lang="zh-CN" altLang="en-US" smtClean="0">
                <a:ea typeface="SimSun" pitchFamily="2" charset="-122"/>
              </a:rPr>
              <a:t>不是講一些人所知道的</a:t>
            </a:r>
            <a:r>
              <a:rPr lang="en-US" altLang="zh-CN" smtClean="0">
                <a:ea typeface="SimSun" pitchFamily="2" charset="-122"/>
              </a:rPr>
              <a:t>, </a:t>
            </a:r>
            <a:r>
              <a:rPr lang="zh-CN" altLang="en-US" smtClean="0">
                <a:ea typeface="SimSun" pitchFamily="2" charset="-122"/>
              </a:rPr>
              <a:t>而是人所不知道的</a:t>
            </a:r>
            <a:r>
              <a:rPr lang="en-US" altLang="zh-CN" smtClean="0">
                <a:ea typeface="SimSun" pitchFamily="2" charset="-122"/>
              </a:rPr>
              <a:t>. </a:t>
            </a:r>
            <a:r>
              <a:rPr lang="zh-CN" altLang="en-US" smtClean="0">
                <a:ea typeface="SimSun" pitchFamily="2" charset="-122"/>
              </a:rPr>
              <a:t>是生命之道</a:t>
            </a:r>
            <a:r>
              <a:rPr lang="en-US" altLang="zh-CN" smtClean="0">
                <a:ea typeface="SimSun" pitchFamily="2" charset="-122"/>
              </a:rPr>
              <a:t>.</a:t>
            </a:r>
          </a:p>
          <a:p>
            <a:r>
              <a:rPr lang="zh-CN" altLang="en-US" smtClean="0">
                <a:ea typeface="SimSun" pitchFamily="2" charset="-122"/>
              </a:rPr>
              <a:t>默示是什麽</a:t>
            </a:r>
            <a:r>
              <a:rPr lang="en-US" altLang="zh-CN" smtClean="0">
                <a:ea typeface="SimSun" pitchFamily="2" charset="-122"/>
              </a:rPr>
              <a:t>? </a:t>
            </a:r>
            <a:r>
              <a:rPr lang="zh-CN" altLang="en-US" smtClean="0">
                <a:ea typeface="SimSun" pitchFamily="2" charset="-122"/>
              </a:rPr>
              <a:t>教訓</a:t>
            </a:r>
            <a:r>
              <a:rPr lang="en-US" altLang="zh-CN" smtClean="0">
                <a:ea typeface="SimSun" pitchFamily="2" charset="-122"/>
              </a:rPr>
              <a:t>, </a:t>
            </a:r>
            <a:r>
              <a:rPr lang="zh-CN" altLang="en-US" smtClean="0">
                <a:ea typeface="SimSun" pitchFamily="2" charset="-122"/>
              </a:rPr>
              <a:t>督責</a:t>
            </a:r>
            <a:r>
              <a:rPr lang="en-US" altLang="zh-CN" smtClean="0">
                <a:ea typeface="SimSun" pitchFamily="2" charset="-122"/>
              </a:rPr>
              <a:t>,</a:t>
            </a:r>
            <a:r>
              <a:rPr lang="zh-CN" altLang="en-US" smtClean="0">
                <a:ea typeface="SimSun" pitchFamily="2" charset="-122"/>
              </a:rPr>
              <a:t>使人歸正</a:t>
            </a:r>
            <a:r>
              <a:rPr lang="en-US" altLang="zh-CN" smtClean="0">
                <a:ea typeface="SimSun" pitchFamily="2" charset="-122"/>
              </a:rPr>
              <a:t>,</a:t>
            </a:r>
            <a:r>
              <a:rPr lang="zh-CN" altLang="en-US" smtClean="0">
                <a:ea typeface="SimSun" pitchFamily="2" charset="-122"/>
              </a:rPr>
              <a:t>教導人學義</a:t>
            </a:r>
            <a:r>
              <a:rPr lang="en-US" altLang="zh-CN" smtClean="0">
                <a:ea typeface="SimSun" pitchFamily="2" charset="-122"/>
              </a:rPr>
              <a:t>.----</a:t>
            </a:r>
            <a:r>
              <a:rPr lang="zh-CN" altLang="en-US" smtClean="0">
                <a:ea typeface="SimSun" pitchFamily="2" charset="-122"/>
              </a:rPr>
              <a:t>聖靈的工作</a:t>
            </a:r>
            <a:r>
              <a:rPr lang="en-US" altLang="zh-CN" smtClean="0">
                <a:ea typeface="SimSun" pitchFamily="2" charset="-122"/>
              </a:rPr>
              <a:t>;  </a:t>
            </a:r>
            <a:r>
              <a:rPr lang="zh-CN" altLang="en-US" smtClean="0">
                <a:ea typeface="SimSun" pitchFamily="2" charset="-122"/>
              </a:rPr>
              <a:t>完全</a:t>
            </a:r>
            <a:r>
              <a:rPr lang="en-US" altLang="zh-CN" smtClean="0">
                <a:ea typeface="SimSun" pitchFamily="2" charset="-122"/>
              </a:rPr>
              <a:t>;  </a:t>
            </a:r>
            <a:r>
              <a:rPr lang="zh-CN" altLang="en-US" smtClean="0">
                <a:ea typeface="SimSun" pitchFamily="2" charset="-122"/>
              </a:rPr>
              <a:t>行各樣的善事</a:t>
            </a:r>
            <a:r>
              <a:rPr lang="en-US" altLang="zh-CN" smtClean="0">
                <a:ea typeface="SimSun" pitchFamily="2" charset="-122"/>
              </a:rPr>
              <a:t>----</a:t>
            </a:r>
            <a:r>
              <a:rPr lang="zh-CN" altLang="en-US" smtClean="0">
                <a:ea typeface="SimSun" pitchFamily="2" charset="-122"/>
              </a:rPr>
              <a:t>聖經的默示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8153400" cy="436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61393571-63DA-4DC6-8F90-2238AA411A88}" type="datetime1">
              <a:rPr lang="zh-TW" altLang="en-US"/>
              <a:pPr/>
              <a:t>2014/10/19</a:t>
            </a:fld>
            <a:endParaRPr lang="en-US" altLang="zh-TW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310EE6C-4286-45BB-9B9E-0E31AC2E558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78DEE6-7C7A-4029-84CC-836F6846847C}" type="datetime1">
              <a:rPr lang="zh-TW" altLang="en-US"/>
              <a:pPr/>
              <a:t>2014/10/19</a:t>
            </a:fld>
            <a:endParaRPr lang="en-US" altLang="zh-TW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91CE3-8FB9-428A-A1F5-A27FD3A15DB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</p:spPr>
        <p:txBody>
          <a:bodyPr/>
          <a:lstStyle>
            <a:lvl1pPr algn="l">
              <a:buNone/>
              <a:defRPr sz="4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1600200" cy="4165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905000"/>
            <a:ext cx="64008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50EDB780-4E81-4C85-8BFF-B5D3CAB92B7E}" type="datetime1">
              <a:rPr lang="zh-TW" altLang="en-US"/>
              <a:pPr/>
              <a:t>2014/10/19</a:t>
            </a:fld>
            <a:endParaRPr lang="en-US" altLang="zh-TW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631140C-68C5-4A7B-8AEA-577936E8D60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0070C0"/>
                </a:solidFill>
                <a:latin typeface="+mn-lt"/>
                <a:ea typeface="Microsoft JhengHei" pitchFamily="34" charset="-12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Microsoft JhengHei" pitchFamily="34" charset="-120"/>
              </a:defRPr>
            </a:lvl1pPr>
            <a:lvl2pPr>
              <a:buSzPct val="100000"/>
              <a:defRPr sz="2400" b="0">
                <a:latin typeface="Calibri" pitchFamily="34" charset="0"/>
                <a:ea typeface="Microsoft JhengHei" pitchFamily="34" charset="-120"/>
                <a:cs typeface="Calibri" pitchFamily="34" charset="0"/>
              </a:defRPr>
            </a:lvl2pPr>
            <a:lvl3pPr>
              <a:defRPr sz="2200" b="0">
                <a:latin typeface="Calibri" pitchFamily="34" charset="0"/>
                <a:ea typeface="DFKai-SB" pitchFamily="65" charset="-120"/>
                <a:cs typeface="Calibri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52AEE5-BCCE-4F5C-9A21-6FFF769735EA}" type="datetime1">
              <a:rPr lang="zh-TW" altLang="en-US"/>
              <a:pPr/>
              <a:t>2014/10/19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324600"/>
            <a:ext cx="22098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Warren Wang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A34F2-D161-4909-A1A4-EF6AD703049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803400"/>
            <a:ext cx="815340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Tw Cen MT" pitchFamily="34" charset="0"/>
              </a:defRPr>
            </a:lvl1pPr>
          </a:lstStyle>
          <a:p>
            <a:fld id="{6D4AA1D2-5CBE-4F63-98BF-DFF3954CB207}" type="datetime1">
              <a:rPr lang="zh-TW" altLang="en-US"/>
              <a:pPr/>
              <a:t>2014/10/19</a:t>
            </a:fld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460500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zh-TW" altLang="zh-TW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506538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zh-TW" altLang="zh-TW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506538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zh-TW" altLang="zh-TW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98600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Tw Cen MT" pitchFamily="34" charset="0"/>
              </a:defRPr>
            </a:lvl1pPr>
          </a:lstStyle>
          <a:p>
            <a:fld id="{E17EDBC4-ECCC-4688-B6F9-854E1EFB5551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33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157163"/>
            <a:ext cx="8153400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MS PGothic" pitchFamily="34" charset="-128"/>
          <a:cs typeface="ＭＳ Ｐゴシック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-84" charset="0"/>
          <a:ea typeface="MS PGothic" pitchFamily="34" charset="-128"/>
          <a:cs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-84" charset="0"/>
          <a:ea typeface="MS PGothic" pitchFamily="34" charset="-128"/>
          <a:cs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-84" charset="0"/>
          <a:ea typeface="MS PGothic" pitchFamily="34" charset="-128"/>
          <a:cs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-84" charset="0"/>
          <a:ea typeface="MS PGothic" pitchFamily="34" charset="-128"/>
          <a:cs typeface="ＭＳ Ｐゴシック" pitchFamily="-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-8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-8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-8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-8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MS PGothic" pitchFamily="34" charset="-128"/>
          <a:cs typeface="ＭＳ Ｐゴシック" pitchFamily="-1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400" smtClean="0"/>
              <a:t>使徒行傳</a:t>
            </a:r>
            <a:r>
              <a:rPr lang="zh-TW" altLang="en-US" sz="4400" dirty="0" smtClean="0"/>
              <a:t>第</a:t>
            </a:r>
            <a:r>
              <a:rPr lang="en-US" altLang="zh-TW" sz="4400" dirty="0" smtClean="0"/>
              <a:t>9</a:t>
            </a:r>
            <a:r>
              <a:rPr lang="zh-TW" altLang="en-US" sz="4400" dirty="0" smtClean="0"/>
              <a:t>章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90500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dirty="0" smtClean="0">
                <a:latin typeface="Times New Roman" pitchFamily="18" charset="0"/>
                <a:ea typeface="SimSun" pitchFamily="2" charset="-122"/>
                <a:cs typeface="Calibri" pitchFamily="34" charset="0"/>
              </a:rPr>
              <a:t>主耶穌的救恩只降臨在順從神的人身上嗎？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685800" y="4572000"/>
            <a:ext cx="464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cs typeface="微軟正黑體"/>
              </a:rPr>
              <a:t>經文：</a:t>
            </a:r>
            <a:r>
              <a:rPr lang="ja-JP" altLang="en-US" sz="3200" smtClean="0"/>
              <a:t>徒 </a:t>
            </a:r>
            <a:r>
              <a:rPr lang="en-US" altLang="ja-JP" sz="3200" dirty="0" smtClean="0"/>
              <a:t>9</a:t>
            </a:r>
            <a:r>
              <a:rPr lang="ja-JP" altLang="en-US" sz="3200" smtClean="0"/>
              <a:t>：</a:t>
            </a:r>
            <a:r>
              <a:rPr lang="en-US" altLang="ja-JP" sz="3200" dirty="0" smtClean="0"/>
              <a:t>1-31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533400" y="6096000"/>
            <a:ext cx="745107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2014                      CBCWLA, by Joy &amp; Evergreen Fellowship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153400" cy="1341438"/>
          </a:xfrm>
        </p:spPr>
        <p:txBody>
          <a:bodyPr/>
          <a:lstStyle/>
          <a:p>
            <a:pPr eaLnBrk="1" hangingPunct="1"/>
            <a:r>
              <a:rPr lang="zh-TW" altLang="en-US" sz="4400" b="1" smtClean="0">
                <a:solidFill>
                  <a:schemeClr val="accent1"/>
                </a:solidFill>
                <a:ea typeface="Microsoft JhengHei" pitchFamily="34" charset="-120"/>
              </a:rPr>
              <a:t>討論題</a:t>
            </a:r>
            <a:endParaRPr lang="zh-CN" altLang="en-US" sz="4400" smtClean="0">
              <a:ea typeface="SimSun" pitchFamily="2" charset="-122"/>
            </a:endParaRPr>
          </a:p>
        </p:txBody>
      </p:sp>
      <p:sp>
        <p:nvSpPr>
          <p:cNvPr id="53251" name="Rectangle 3"/>
          <p:cNvSpPr>
            <a:spLocks noGrp="1"/>
          </p:cNvSpPr>
          <p:nvPr>
            <p:ph type="body" idx="4294967295"/>
          </p:nvPr>
        </p:nvSpPr>
        <p:spPr>
          <a:xfrm>
            <a:off x="612775" y="1803400"/>
            <a:ext cx="7845425" cy="558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smtClean="0">
                <a:latin typeface="Calibri" pitchFamily="34" charset="0"/>
                <a:ea typeface="SimSun" pitchFamily="2" charset="-122"/>
              </a:rPr>
              <a:t>                                掃羅生命的改變</a:t>
            </a:r>
            <a:endParaRPr lang="en-US" sz="2800" smtClean="0">
              <a:latin typeface="Calibri" pitchFamily="34" charset="0"/>
              <a:ea typeface="SimSun" pitchFamily="2" charset="-12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smtClean="0">
                <a:latin typeface="Calibri" pitchFamily="34" charset="0"/>
                <a:ea typeface="SimSun" pitchFamily="2" charset="-122"/>
              </a:rPr>
              <a:t>                           </a:t>
            </a:r>
            <a:endParaRPr lang="en-US" altLang="zh-TW" sz="2800" smtClean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381000" y="2438400"/>
            <a:ext cx="8077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CN" altLang="en-US" sz="2800">
              <a:latin typeface="Calibri" pitchFamily="34" charset="0"/>
              <a:ea typeface="SimSun" pitchFamily="2" charset="-122"/>
            </a:endParaRPr>
          </a:p>
          <a:p>
            <a:pPr eaLnBrk="1" hangingPunct="1">
              <a:spcBef>
                <a:spcPct val="50000"/>
              </a:spcBef>
            </a:pPr>
            <a:endParaRPr lang="en-US" altLang="zh-CN" sz="280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838200" y="2743200"/>
            <a:ext cx="6629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Calibri" pitchFamily="34" charset="0"/>
                <a:ea typeface="SimSun" pitchFamily="2" charset="-122"/>
              </a:rPr>
              <a:t>1。掃羅對自己的信仰花了多少時間反省？</a:t>
            </a:r>
            <a:endParaRPr lang="zh-CN" altLang="en-US" sz="2400">
              <a:latin typeface="Times New Roman" pitchFamily="18" charset="0"/>
              <a:ea typeface="SimSun" pitchFamily="2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Calibri" pitchFamily="34" charset="0"/>
                <a:ea typeface="SimSun" pitchFamily="2" charset="-122"/>
              </a:rPr>
              <a:t>2。掃羅悔改歸主後何時開始伺奉主？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Calibri" pitchFamily="34" charset="0"/>
                <a:ea typeface="SimSun" pitchFamily="2" charset="-122"/>
              </a:rPr>
              <a:t>3。他與誰辯駁？爲了是證明什麼？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Calibri" pitchFamily="34" charset="0"/>
                <a:ea typeface="SimSun" pitchFamily="2" charset="-122"/>
              </a:rPr>
              <a:t>4。猶太人對他的講道有什麼反應？</a:t>
            </a:r>
          </a:p>
          <a:p>
            <a:pPr eaLnBrk="1" hangingPunct="1">
              <a:spcBef>
                <a:spcPct val="50000"/>
              </a:spcBef>
            </a:pPr>
            <a:endParaRPr lang="zh-CN" altLang="en-US" sz="2400">
              <a:latin typeface="Calibri" pitchFamily="34" charset="0"/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5638800" y="609600"/>
            <a:ext cx="217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000">
                <a:latin typeface="Times New Roman" pitchFamily="18" charset="0"/>
                <a:ea typeface="SimSun" pitchFamily="2" charset="-122"/>
              </a:rPr>
              <a:t>提摩太前1：12-17</a:t>
            </a:r>
            <a:endParaRPr lang="en-US" altLang="zh-CN" sz="200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304800" y="1905000"/>
            <a:ext cx="8686800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Times New Roman" pitchFamily="18" charset="0"/>
                <a:ea typeface="SimSun" pitchFamily="2" charset="-122"/>
              </a:rPr>
              <a:t>  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我 感 謝 那 給 我 力 量 的 我 們 主 基 督 耶 穌 ， 因 他 以 我 有 忠 心 ，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  派 我 服 事 他 。</a:t>
            </a:r>
          </a:p>
          <a:p>
            <a:pPr eaLnBrk="1" hangingPunct="1">
              <a:spcBef>
                <a:spcPct val="50000"/>
              </a:spcBef>
            </a:pPr>
            <a:r>
              <a:rPr lang="en-US" baseline="30000">
                <a:latin typeface="Times New Roman" pitchFamily="18" charset="0"/>
                <a:cs typeface="Times New Roman" pitchFamily="18" charset="0"/>
              </a:rPr>
              <a:t>13 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我 從 前 是 褻 瀆 神 的 ， 逼 迫 人 的 ， 侮 慢 人 的 ； 然 而 我 還 蒙 了 憐 憫 ，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  因 我 是 不 信 不 明 白 的 時 候 而 做 的 。</a:t>
            </a:r>
          </a:p>
          <a:p>
            <a:pPr eaLnBrk="1" hangingPunct="1">
              <a:spcBef>
                <a:spcPct val="50000"/>
              </a:spcBef>
            </a:pPr>
            <a:r>
              <a:rPr lang="en-US" baseline="30000">
                <a:latin typeface="Times New Roman" pitchFamily="18" charset="0"/>
                <a:cs typeface="Times New Roman" pitchFamily="18" charset="0"/>
              </a:rPr>
              <a:t>14 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並 且 我 主 的 恩 是 格 外 豐 盛 ， 使 我 在 基 督 耶 穌 裡 有 信 心 和 愛 心 。</a:t>
            </a:r>
          </a:p>
          <a:p>
            <a:pPr eaLnBrk="1" hangingPunct="1">
              <a:spcBef>
                <a:spcPct val="50000"/>
              </a:spcBef>
            </a:pPr>
            <a:r>
              <a:rPr lang="en-US" baseline="30000">
                <a:latin typeface="Times New Roman" pitchFamily="18" charset="0"/>
                <a:cs typeface="Times New Roman" pitchFamily="18" charset="0"/>
              </a:rPr>
              <a:t>15 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基 督 耶 穌 降 世 ， 為 要 拯 救 罪 人 。 這 話 是 可 信 的 ， 是 十 分 可 佩 服 的 。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  在 罪 人 中 我 是 個 罪 魁 。</a:t>
            </a:r>
          </a:p>
          <a:p>
            <a:pPr eaLnBrk="1" hangingPunct="1">
              <a:spcBef>
                <a:spcPct val="50000"/>
              </a:spcBef>
            </a:pPr>
            <a:r>
              <a:rPr lang="en-US" baseline="30000">
                <a:latin typeface="Times New Roman" pitchFamily="18" charset="0"/>
                <a:cs typeface="Times New Roman" pitchFamily="18" charset="0"/>
              </a:rPr>
              <a:t>16 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然 而 ， 我 蒙 了 憐 憫 ， 是 因 耶 穌 基 督 要 在 我 這 罪 魁 身 上 顯 明 他 一 切 的 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  忍 耐 ， 給 後 來 信 他 得 永 生 的 人 作 榜 樣 。</a:t>
            </a:r>
          </a:p>
          <a:p>
            <a:pPr eaLnBrk="1" hangingPunct="1">
              <a:spcBef>
                <a:spcPct val="50000"/>
              </a:spcBef>
            </a:pPr>
            <a:r>
              <a:rPr lang="en-US" baseline="30000">
                <a:latin typeface="Times New Roman" pitchFamily="18" charset="0"/>
                <a:cs typeface="Times New Roman" pitchFamily="18" charset="0"/>
              </a:rPr>
              <a:t>17 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但 願 尊 貴 、 榮 耀 歸 與 那 不 能 朽 壞 、 不 能 看 見 、 永 世 的 君 王 、 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  獨 一 的 神 ， 直 到 永 永 遠 遠 。 阿 們 ！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651125" y="574675"/>
            <a:ext cx="3673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2400">
                <a:latin typeface="Times New Roman" pitchFamily="18" charset="0"/>
                <a:ea typeface="SimSun" pitchFamily="2" charset="-122"/>
              </a:rPr>
              <a:t>          保羅的話</a:t>
            </a:r>
            <a:endParaRPr lang="en-US" altLang="zh-CN" sz="2400">
              <a:latin typeface="Times New Roman" pitchFamily="18" charset="0"/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153400" cy="1341438"/>
          </a:xfrm>
        </p:spPr>
        <p:txBody>
          <a:bodyPr/>
          <a:lstStyle/>
          <a:p>
            <a:pPr eaLnBrk="1" hangingPunct="1"/>
            <a:r>
              <a:rPr lang="zh-TW" altLang="en-US" sz="4400" b="1" smtClean="0">
                <a:solidFill>
                  <a:schemeClr val="accent1"/>
                </a:solidFill>
                <a:ea typeface="Microsoft JhengHei" pitchFamily="34" charset="-120"/>
              </a:rPr>
              <a:t>討論題</a:t>
            </a:r>
            <a:endParaRPr lang="zh-CN" altLang="en-US" sz="4400" smtClean="0">
              <a:ea typeface="SimSun" pitchFamily="2" charset="-122"/>
            </a:endParaRPr>
          </a:p>
        </p:txBody>
      </p:sp>
      <p:sp>
        <p:nvSpPr>
          <p:cNvPr id="54275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1752600"/>
            <a:ext cx="7845425" cy="558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smtClean="0">
                <a:latin typeface="Calibri" pitchFamily="34" charset="0"/>
                <a:ea typeface="SimSun" pitchFamily="2" charset="-122"/>
              </a:rPr>
              <a:t>                            門徒接納掃羅</a:t>
            </a:r>
            <a:endParaRPr lang="en-US" sz="2800" smtClean="0">
              <a:latin typeface="Calibri" pitchFamily="34" charset="0"/>
              <a:ea typeface="SimSun" pitchFamily="2" charset="-12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smtClean="0">
                <a:latin typeface="Calibri" pitchFamily="34" charset="0"/>
                <a:ea typeface="SimSun" pitchFamily="2" charset="-122"/>
              </a:rPr>
              <a:t>                           </a:t>
            </a:r>
            <a:endParaRPr lang="en-US" altLang="zh-TW" sz="2800" smtClean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81000" y="2438400"/>
            <a:ext cx="8077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CN" altLang="en-US" sz="2800">
              <a:latin typeface="Calibri" pitchFamily="34" charset="0"/>
              <a:ea typeface="SimSun" pitchFamily="2" charset="-122"/>
            </a:endParaRPr>
          </a:p>
          <a:p>
            <a:pPr eaLnBrk="1" hangingPunct="1">
              <a:spcBef>
                <a:spcPct val="50000"/>
              </a:spcBef>
            </a:pPr>
            <a:endParaRPr lang="en-US" altLang="zh-CN" sz="280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381000" y="2362200"/>
            <a:ext cx="84582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Times New Roman" pitchFamily="18" charset="0"/>
                <a:ea typeface="SimSun" pitchFamily="2" charset="-122"/>
              </a:rPr>
              <a:t>1。起初門徒對</a:t>
            </a:r>
            <a:r>
              <a:rPr lang="zh-CN" altLang="en-US" sz="2400">
                <a:latin typeface="Calibri" pitchFamily="34" charset="0"/>
                <a:ea typeface="SimSun" pitchFamily="2" charset="-122"/>
              </a:rPr>
              <a:t>掃羅的態度如何? 他們為什麼怕他？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Calibri" pitchFamily="34" charset="0"/>
                <a:ea typeface="SimSun" pitchFamily="2" charset="-122"/>
              </a:rPr>
              <a:t>2。巴拿巴是誰？（徒4：36-37）</a:t>
            </a:r>
            <a:endParaRPr lang="zh-CN" altLang="en-US" sz="2400">
              <a:latin typeface="Times New Roman" pitchFamily="18" charset="0"/>
              <a:ea typeface="SimSun" pitchFamily="2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Times New Roman" pitchFamily="18" charset="0"/>
                <a:ea typeface="SimSun" pitchFamily="2" charset="-122"/>
              </a:rPr>
              <a:t>3。他如何幫助</a:t>
            </a:r>
            <a:r>
              <a:rPr lang="zh-CN" altLang="en-US" sz="2400">
                <a:latin typeface="Calibri" pitchFamily="34" charset="0"/>
                <a:ea typeface="SimSun" pitchFamily="2" charset="-122"/>
              </a:rPr>
              <a:t>掃羅取得門徒的信任</a:t>
            </a:r>
            <a:r>
              <a:rPr lang="en-US" altLang="zh-CN" sz="2400">
                <a:latin typeface="Calibri" pitchFamily="34" charset="0"/>
                <a:ea typeface="SimSun" pitchFamily="2" charset="-122"/>
              </a:rPr>
              <a:t>？</a:t>
            </a:r>
            <a:endParaRPr lang="en-US" altLang="zh-CN" sz="2400">
              <a:latin typeface="Times New Roman" pitchFamily="18" charset="0"/>
              <a:ea typeface="SimSun" pitchFamily="2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Times New Roman" pitchFamily="18" charset="0"/>
                <a:ea typeface="SimSun" pitchFamily="2" charset="-122"/>
              </a:rPr>
              <a:t>4。</a:t>
            </a:r>
            <a:r>
              <a:rPr lang="zh-CN" altLang="en-US" sz="2400">
                <a:latin typeface="Calibri" pitchFamily="34" charset="0"/>
                <a:ea typeface="SimSun" pitchFamily="2" charset="-122"/>
              </a:rPr>
              <a:t>掃羅與門徒同工嗎？</a:t>
            </a:r>
            <a:endParaRPr lang="en-US" altLang="zh-CN" sz="2400">
              <a:latin typeface="Times New Roman" pitchFamily="18" charset="0"/>
              <a:ea typeface="SimSun" pitchFamily="2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Calibri" pitchFamily="34" charset="0"/>
                <a:ea typeface="SimSun" pitchFamily="2" charset="-122"/>
              </a:rPr>
              <a:t>4。掃羅在耶路撒冷做什麼與誰辯駁？他的工作奠定 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Calibri" pitchFamily="34" charset="0"/>
                <a:ea typeface="SimSun" pitchFamily="2" charset="-122"/>
              </a:rPr>
              <a:t>      福音廣傳的基礎嗎？</a:t>
            </a:r>
            <a:endParaRPr lang="en-US" altLang="zh-CN" sz="2400">
              <a:latin typeface="Calibri" pitchFamily="34" charset="0"/>
              <a:ea typeface="SimSun" pitchFamily="2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Calibri" pitchFamily="34" charset="0"/>
                <a:ea typeface="SimSun" pitchFamily="2" charset="-122"/>
              </a:rPr>
              <a:t>5。</a:t>
            </a:r>
            <a:r>
              <a:rPr lang="zh-CN" altLang="en-US" sz="2400">
                <a:latin typeface="Calibri" pitchFamily="34" charset="0"/>
                <a:ea typeface="SimSun" pitchFamily="2" charset="-122"/>
              </a:rPr>
              <a:t>掃羅為什麼要逃避被抓？</a:t>
            </a:r>
            <a:endParaRPr lang="en-US" altLang="zh-CN" sz="2400">
              <a:latin typeface="Calibri" pitchFamily="34" charset="0"/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048000" y="990600"/>
            <a:ext cx="533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2800">
                <a:latin typeface="Times New Roman" pitchFamily="18" charset="0"/>
                <a:ea typeface="SimSun" pitchFamily="2" charset="-122"/>
              </a:rPr>
              <a:t>神奇妙的作爲</a:t>
            </a:r>
            <a:endParaRPr lang="en-US" altLang="zh-CN" sz="280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04800" y="2057400"/>
            <a:ext cx="91440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000000"/>
                </a:solidFill>
                <a:latin typeface="MingLiU" pitchFamily="49" charset="-120"/>
                <a:ea typeface="MingLiU" pitchFamily="49" charset="-120"/>
              </a:rPr>
              <a:t>當逼迫開始時，耶路撒冷的教會幾乎成為荒場；教會深受創傷，</a:t>
            </a:r>
          </a:p>
          <a:p>
            <a:pPr eaLnBrk="1" hangingPunct="1"/>
            <a:endParaRPr lang="en-US" sz="2400">
              <a:solidFill>
                <a:srgbClr val="000000"/>
              </a:solidFill>
              <a:latin typeface="MingLiU" pitchFamily="49" charset="-120"/>
              <a:ea typeface="MingLiU" pitchFamily="49" charset="-120"/>
            </a:endParaRPr>
          </a:p>
          <a:p>
            <a:pPr eaLnBrk="1" hangingPunct="1"/>
            <a:r>
              <a:rPr lang="en-US" sz="2400">
                <a:solidFill>
                  <a:srgbClr val="000000"/>
                </a:solidFill>
                <a:latin typeface="MingLiU" pitchFamily="49" charset="-120"/>
                <a:ea typeface="MingLiU" pitchFamily="49" charset="-120"/>
              </a:rPr>
              <a:t>門徒分散各處。我們看見逼迫使得他們分散，</a:t>
            </a:r>
          </a:p>
          <a:p>
            <a:pPr eaLnBrk="1" hangingPunct="1"/>
            <a:endParaRPr lang="en-US" sz="2400">
              <a:solidFill>
                <a:srgbClr val="000000"/>
              </a:solidFill>
              <a:latin typeface="MingLiU" pitchFamily="49" charset="-120"/>
              <a:ea typeface="MingLiU" pitchFamily="49" charset="-120"/>
            </a:endParaRPr>
          </a:p>
          <a:p>
            <a:pPr eaLnBrk="1" hangingPunct="1"/>
            <a:r>
              <a:rPr lang="en-US" sz="2400">
                <a:solidFill>
                  <a:srgbClr val="000000"/>
                </a:solidFill>
                <a:latin typeface="MingLiU" pitchFamily="49" charset="-120"/>
                <a:ea typeface="MingLiU" pitchFamily="49" charset="-120"/>
              </a:rPr>
              <a:t>也使周圍的地區得以聽見福音。如今，因著門徒的分散，</a:t>
            </a:r>
          </a:p>
          <a:p>
            <a:pPr eaLnBrk="1" hangingPunct="1"/>
            <a:endParaRPr lang="en-US" sz="2400">
              <a:solidFill>
                <a:srgbClr val="000000"/>
              </a:solidFill>
              <a:latin typeface="MingLiU" pitchFamily="49" charset="-120"/>
              <a:ea typeface="MingLiU" pitchFamily="49" charset="-120"/>
            </a:endParaRPr>
          </a:p>
          <a:p>
            <a:pPr eaLnBrk="1" hangingPunct="1"/>
            <a:r>
              <a:rPr lang="en-US" sz="2400">
                <a:solidFill>
                  <a:srgbClr val="000000"/>
                </a:solidFill>
                <a:latin typeface="MingLiU" pitchFamily="49" charset="-120"/>
                <a:ea typeface="MingLiU" pitchFamily="49" charset="-120"/>
              </a:rPr>
              <a:t>和福音四向傳開，以及掃羅的得救，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ea typeface="DFKai-SB" pitchFamily="65" charset="-120"/>
              </a:rPr>
              <a:t>「猶太，加利利，</a:t>
            </a:r>
          </a:p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  <a:ea typeface="DFKai-SB" pitchFamily="65" charset="-120"/>
            </a:endParaRPr>
          </a:p>
          <a:p>
            <a:pPr eaLnBrk="1" hangingPunct="1"/>
            <a:r>
              <a:rPr lang="en-US" sz="2400">
                <a:solidFill>
                  <a:srgbClr val="000000"/>
                </a:solidFill>
                <a:latin typeface="Times New Roman" pitchFamily="18" charset="0"/>
                <a:ea typeface="DFKai-SB" pitchFamily="65" charset="-120"/>
              </a:rPr>
              <a:t>撒瑪利亞各處的教會都得平安，被建立。」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80581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2000">
                <a:latin typeface="Times New Roman" pitchFamily="18" charset="0"/>
                <a:ea typeface="SimSun" pitchFamily="2" charset="-122"/>
              </a:rPr>
              <a:t>掃羅的例子告訴我們，神對我們有耐心。他在我們内心工作，聖靈</a:t>
            </a:r>
          </a:p>
          <a:p>
            <a:pPr eaLnBrk="1" hangingPunct="1"/>
            <a:r>
              <a:rPr lang="zh-CN" altLang="en-US" sz="2000">
                <a:latin typeface="Times New Roman" pitchFamily="18" charset="0"/>
                <a:ea typeface="SimSun" pitchFamily="2" charset="-122"/>
              </a:rPr>
              <a:t>也改變我們，讓我們有内向外，進而改變我們周圍的人。有時我們會對</a:t>
            </a:r>
          </a:p>
          <a:p>
            <a:pPr eaLnBrk="1" hangingPunct="1"/>
            <a:r>
              <a:rPr lang="zh-CN" altLang="en-US" sz="2000">
                <a:latin typeface="Times New Roman" pitchFamily="18" charset="0"/>
                <a:ea typeface="SimSun" pitchFamily="2" charset="-122"/>
              </a:rPr>
              <a:t>自己何時被神使用，感到懷疑，究竟何時才夠資格呢？</a:t>
            </a:r>
          </a:p>
          <a:p>
            <a:pPr eaLnBrk="1" hangingPunct="1"/>
            <a:endParaRPr lang="en-US" altLang="zh-CN" sz="2000">
              <a:latin typeface="Times New Roman" pitchFamily="18" charset="0"/>
              <a:ea typeface="SimSun" pitchFamily="2" charset="-122"/>
            </a:endParaRPr>
          </a:p>
          <a:p>
            <a:pPr eaLnBrk="1" hangingPunct="1"/>
            <a:r>
              <a:rPr lang="zh-CN" altLang="en-US" sz="2000">
                <a:latin typeface="Times New Roman" pitchFamily="18" charset="0"/>
                <a:ea typeface="SimSun" pitchFamily="2" charset="-122"/>
              </a:rPr>
              <a:t>掃羅在亞拉伯曠野的學習準備，長期的訓練，終於成爲主的工人。</a:t>
            </a:r>
            <a:endParaRPr lang="en-US" altLang="zh-CN" sz="200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609600" y="4267200"/>
            <a:ext cx="7391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ea typeface="MingLiU" pitchFamily="49" charset="-120"/>
              </a:rPr>
              <a:t>「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ea typeface="MingLiU" pitchFamily="49" charset="-120"/>
              </a:rPr>
              <a:t>凡事敬畏主，蒙聖靈的安慰，人數就增多了」</a:t>
            </a:r>
            <a:endParaRPr lang="zh-CN" altLang="en-US" sz="2000" b="1">
              <a:solidFill>
                <a:srgbClr val="000000"/>
              </a:solidFill>
              <a:latin typeface="Times New Roman" pitchFamily="18" charset="0"/>
              <a:ea typeface="MingLiU" pitchFamily="49" charset="-120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2000">
                <a:latin typeface="Times New Roman" pitchFamily="18" charset="0"/>
                <a:ea typeface="SimSun" pitchFamily="2" charset="-122"/>
              </a:rPr>
              <a:t>這是不是教會在傳福音事工上不可缺少的條件？</a:t>
            </a:r>
          </a:p>
          <a:p>
            <a:pPr eaLnBrk="1" hangingPunct="1">
              <a:spcBef>
                <a:spcPct val="50000"/>
              </a:spcBef>
            </a:pPr>
            <a:endParaRPr lang="zh-CN" altLang="en-US" sz="2000">
              <a:latin typeface="Times New Roman" pitchFamily="18" charset="0"/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400" smtClean="0">
                <a:solidFill>
                  <a:schemeClr val="accent1"/>
                </a:solidFill>
              </a:rPr>
              <a:t>應用題</a:t>
            </a:r>
            <a:endParaRPr lang="zh-TW" altLang="en-US" sz="440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5029200"/>
          </a:xfrm>
        </p:spPr>
        <p:txBody>
          <a:bodyPr/>
          <a:lstStyle/>
          <a:p>
            <a:pPr marL="835025" lvl="1" indent="-514350" eaLnBrk="1" hangingPunct="1">
              <a:buFont typeface="Tw Cen MT" pitchFamily="34" charset="0"/>
              <a:buAutoNum type="arabicPeriod"/>
            </a:pPr>
            <a:endParaRPr lang="zh-TW" sz="2500" dirty="0" smtClean="0">
              <a:latin typeface="Microsoft JhengHei" pitchFamily="34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 smtClean="0">
                <a:latin typeface="Times New Roman" pitchFamily="18" charset="0"/>
                <a:ea typeface="SimSun" pitchFamily="2" charset="-122"/>
                <a:cs typeface="Calibri" pitchFamily="34" charset="0"/>
              </a:rPr>
              <a:t>1。</a:t>
            </a:r>
            <a:r>
              <a:rPr lang="zh-CN" altLang="en-US" sz="2000" dirty="0" smtClean="0">
                <a:latin typeface="Times New Roman" pitchFamily="18" charset="0"/>
                <a:ea typeface="SimSun" pitchFamily="2" charset="-122"/>
                <a:cs typeface="Calibri" pitchFamily="34" charset="0"/>
              </a:rPr>
              <a:t>掃羅信主之後在哪方面沒有改變？哪方面改變? 你信主之後在哪方面沒有改變？哪方面改變了? 内在生命? 外在行爲？言語？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2000" dirty="0" smtClean="0">
              <a:latin typeface="Times New Roman" pitchFamily="18" charset="0"/>
              <a:ea typeface="SimSun" pitchFamily="2" charset="-122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000" dirty="0" smtClean="0">
                <a:latin typeface="Times New Roman" pitchFamily="18" charset="0"/>
                <a:ea typeface="SimSun" pitchFamily="2" charset="-122"/>
                <a:cs typeface="Calibri" pitchFamily="34" charset="0"/>
              </a:rPr>
              <a:t>2。主耶穌的救恩只降臨在順從神的人身上嗎？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2000" dirty="0" smtClean="0">
              <a:latin typeface="Times New Roman" pitchFamily="18" charset="0"/>
              <a:ea typeface="SimSun" pitchFamily="2" charset="-122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000" dirty="0" smtClean="0">
                <a:latin typeface="Times New Roman" pitchFamily="18" charset="0"/>
                <a:ea typeface="SimSun" pitchFamily="2" charset="-122"/>
                <a:cs typeface="Calibri" pitchFamily="34" charset="0"/>
              </a:rPr>
              <a:t>3。</a:t>
            </a:r>
            <a:r>
              <a:rPr lang="zh-CN" altLang="en-US" sz="2000" dirty="0" smtClean="0">
                <a:latin typeface="Calibri" pitchFamily="34" charset="0"/>
                <a:ea typeface="SimSun" pitchFamily="2" charset="-122"/>
                <a:cs typeface="Calibri" pitchFamily="34" charset="0"/>
              </a:rPr>
              <a:t>亞拿尼亞和</a:t>
            </a:r>
            <a:r>
              <a:rPr lang="zh-CN" altLang="en-US" sz="2000" dirty="0" smtClean="0">
                <a:latin typeface="Times New Roman" pitchFamily="18" charset="0"/>
                <a:ea typeface="SimSun" pitchFamily="2" charset="-122"/>
                <a:cs typeface="Calibri" pitchFamily="34" charset="0"/>
              </a:rPr>
              <a:t>掃羅</a:t>
            </a:r>
            <a:r>
              <a:rPr lang="zh-CN" altLang="en-US" sz="2000" dirty="0" smtClean="0">
                <a:latin typeface="Calibri" pitchFamily="34" charset="0"/>
                <a:ea typeface="SimSun" pitchFamily="2" charset="-122"/>
                <a:cs typeface="Calibri" pitchFamily="34" charset="0"/>
              </a:rPr>
              <a:t>用信心順服主，成就了大事。你在每件事上順服主嗎？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CN" sz="2000" dirty="0" smtClean="0">
              <a:latin typeface="Times New Roman" pitchFamily="18" charset="0"/>
              <a:ea typeface="SimSun" pitchFamily="2" charset="-122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 smtClean="0">
                <a:latin typeface="Times New Roman" pitchFamily="18" charset="0"/>
                <a:ea typeface="SimSun" pitchFamily="2" charset="-122"/>
                <a:cs typeface="Calibri" pitchFamily="34" charset="0"/>
              </a:rPr>
              <a:t>3。</a:t>
            </a:r>
            <a:r>
              <a:rPr lang="zh-CN" altLang="en-US" sz="2000" dirty="0" smtClean="0">
                <a:latin typeface="Times New Roman" pitchFamily="18" charset="0"/>
                <a:ea typeface="SimSun" pitchFamily="2" charset="-122"/>
                <a:cs typeface="Calibri" pitchFamily="34" charset="0"/>
              </a:rPr>
              <a:t>主揀選了掃羅是因爲。。。。主揀選了你是因爲。。。。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2000" dirty="0" smtClean="0">
              <a:latin typeface="Times New Roman" pitchFamily="18" charset="0"/>
              <a:ea typeface="SimSun" pitchFamily="2" charset="-122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000" dirty="0" smtClean="0">
                <a:latin typeface="Times New Roman" pitchFamily="18" charset="0"/>
                <a:ea typeface="SimSun" pitchFamily="2" charset="-122"/>
                <a:cs typeface="Calibri" pitchFamily="34" charset="0"/>
              </a:rPr>
              <a:t>4。掃羅與猶太人辯駁。基督徒是否也需要效法掃羅，與不信的人辯駁？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CN" sz="2000" dirty="0" smtClean="0">
              <a:latin typeface="Times New Roman" pitchFamily="18" charset="0"/>
              <a:ea typeface="SimSun" pitchFamily="2" charset="-122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 smtClean="0">
                <a:latin typeface="Times New Roman" pitchFamily="18" charset="0"/>
                <a:ea typeface="SimSun" pitchFamily="2" charset="-122"/>
                <a:cs typeface="Calibri" pitchFamily="34" charset="0"/>
              </a:rPr>
              <a:t>5。</a:t>
            </a:r>
            <a:r>
              <a:rPr lang="zh-CN" altLang="en-US" sz="2000" dirty="0" smtClean="0">
                <a:latin typeface="Times New Roman" pitchFamily="18" charset="0"/>
                <a:ea typeface="SimSun" pitchFamily="2" charset="-122"/>
                <a:cs typeface="Calibri" pitchFamily="34" charset="0"/>
              </a:rPr>
              <a:t>當我們因信仰被逼迫時，我們的選擇會是</a:t>
            </a:r>
            <a:r>
              <a:rPr lang="zh-CN" altLang="en-US" sz="2000" dirty="0" smtClean="0">
                <a:latin typeface="Calibri" pitchFamily="34" charset="0"/>
                <a:ea typeface="SimSun" pitchFamily="2" charset="-122"/>
                <a:cs typeface="Calibri" pitchFamily="34" charset="0"/>
              </a:rPr>
              <a:t>什麼？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CN" sz="2000" dirty="0" smtClean="0">
              <a:latin typeface="Calibri" pitchFamily="34" charset="0"/>
              <a:ea typeface="SimSun" pitchFamily="2" charset="-122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 smtClean="0">
                <a:latin typeface="Calibri" pitchFamily="34" charset="0"/>
                <a:ea typeface="SimSun" pitchFamily="2" charset="-122"/>
                <a:cs typeface="Calibri" pitchFamily="34" charset="0"/>
              </a:rPr>
              <a:t>6。</a:t>
            </a:r>
            <a:r>
              <a:rPr lang="zh-CN" altLang="en-US" sz="2000" dirty="0" smtClean="0">
                <a:latin typeface="Calibri" pitchFamily="34" charset="0"/>
                <a:ea typeface="SimSun" pitchFamily="2" charset="-122"/>
                <a:cs typeface="Calibri" pitchFamily="34" charset="0"/>
              </a:rPr>
              <a:t>一個教會人數増多代表什麼？</a:t>
            </a:r>
            <a:endParaRPr lang="en-US" altLang="zh-CN" sz="2000" dirty="0" smtClean="0">
              <a:latin typeface="Calibri" pitchFamily="34" charset="0"/>
              <a:ea typeface="SimSun" pitchFamily="2" charset="-122"/>
              <a:cs typeface="Calibri" pitchFamily="34" charset="0"/>
            </a:endParaRPr>
          </a:p>
          <a:p>
            <a:pPr eaLnBrk="1" hangingPunct="1"/>
            <a:endParaRPr lang="zh-TW" dirty="0" smtClean="0">
              <a:cs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zh-TW" dirty="0" smtClean="0">
              <a:cs typeface="Calibri" pitchFamily="34" charset="0"/>
            </a:endParaRPr>
          </a:p>
          <a:p>
            <a:pPr eaLnBrk="1" hangingPunct="1"/>
            <a:endParaRPr lang="zh-TW" dirty="0" smtClean="0">
              <a:cs typeface="Calibri" pitchFamily="34" charset="0"/>
            </a:endParaRPr>
          </a:p>
          <a:p>
            <a:pPr eaLnBrk="1" hangingPunct="1"/>
            <a:endParaRPr lang="en-US" altLang="zh-TW" dirty="0" smtClean="0">
              <a:cs typeface="Calibri" pitchFamily="34" charset="0"/>
            </a:endParaRPr>
          </a:p>
          <a:p>
            <a:pPr eaLnBrk="1" hangingPunct="1"/>
            <a:endParaRPr lang="en-US" altLang="zh-TW" dirty="0" smtClean="0">
              <a:cs typeface="Calibri" pitchFamily="34" charset="0"/>
            </a:endParaRPr>
          </a:p>
          <a:p>
            <a:pPr eaLnBrk="1" hangingPunct="1"/>
            <a:endParaRPr lang="en-US" altLang="zh-TW" dirty="0" smtClean="0"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Microsoft JhengHei" pitchFamily="34" charset="-120"/>
              </a:rPr>
              <a:t>查經者的信念</a:t>
            </a:r>
            <a:endParaRPr lang="zh-TW" altLang="en-US" smtClean="0"/>
          </a:p>
        </p:txBody>
      </p:sp>
      <p:sp>
        <p:nvSpPr>
          <p:cNvPr id="12291" name="Footer Placeholder 2"/>
          <p:cNvSpPr>
            <a:spLocks noGrp="1"/>
          </p:cNvSpPr>
          <p:nvPr>
            <p:ph type="ftr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altLang="zh-TW" sz="1800" smtClean="0">
                <a:solidFill>
                  <a:srgbClr val="FFFFFF"/>
                </a:solidFill>
                <a:latin typeface="Arial" pitchFamily="34" charset="0"/>
                <a:ea typeface="PMingLiU" pitchFamily="18" charset="-120"/>
              </a:rPr>
              <a:t>CBCWLA, by </a:t>
            </a:r>
            <a:r>
              <a:rPr lang="en-US" altLang="zh-CN" sz="1800" smtClean="0">
                <a:solidFill>
                  <a:srgbClr val="FFFFFF"/>
                </a:solidFill>
                <a:latin typeface="Arial" pitchFamily="34" charset="0"/>
              </a:rPr>
              <a:t>West LA Fellowship</a:t>
            </a:r>
            <a:endParaRPr lang="en-US" altLang="zh-TW" sz="1800" smtClean="0">
              <a:solidFill>
                <a:srgbClr val="FFFFFF"/>
              </a:solidFill>
              <a:latin typeface="Arial" pitchFamily="34" charset="0"/>
              <a:ea typeface="华文仿宋" pitchFamily="-1" charset="-122"/>
            </a:endParaRPr>
          </a:p>
          <a:p>
            <a:pPr algn="l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en-US" altLang="zh-TW" sz="1800" smtClean="0">
              <a:solidFill>
                <a:srgbClr val="FFFFFF"/>
              </a:solidFill>
              <a:latin typeface="Arial" pitchFamily="34" charset="0"/>
              <a:ea typeface="华文仿宋" pitchFamily="-1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mtClean="0">
              <a:ea typeface="华文仿宋" pitchFamily="-1" charset="-122"/>
            </a:endParaRPr>
          </a:p>
        </p:txBody>
      </p:sp>
      <p:sp>
        <p:nvSpPr>
          <p:cNvPr id="12292" name="Content Placeholder 3"/>
          <p:cNvSpPr>
            <a:spLocks noGrp="1"/>
          </p:cNvSpPr>
          <p:nvPr>
            <p:ph sz="quarter" idx="13"/>
          </p:nvPr>
        </p:nvSpPr>
        <p:spPr>
          <a:xfrm>
            <a:off x="609600" y="1828800"/>
            <a:ext cx="8153400" cy="4368800"/>
          </a:xfrm>
        </p:spPr>
        <p:txBody>
          <a:bodyPr/>
          <a:lstStyle/>
          <a:p>
            <a:pPr eaLnBrk="1" hangingPunct="1"/>
            <a:r>
              <a:rPr lang="zh-TW" altLang="en-US" sz="3200" smtClean="0">
                <a:latin typeface="Arial" pitchFamily="34" charset="0"/>
                <a:ea typeface="DFKai-SB" pitchFamily="65" charset="-120"/>
              </a:rPr>
              <a:t>聖經都是神所默示的，於教訓、督責、使人歸正、教導人學義都是有益的，叫屬神的人得以完全，預備行各樣的善事。　 （提摩太後書</a:t>
            </a:r>
            <a:r>
              <a:rPr lang="en-US" altLang="zh-TW" sz="3200" smtClean="0">
                <a:latin typeface="Arial" pitchFamily="34" charset="0"/>
                <a:cs typeface="Arial" pitchFamily="34" charset="0"/>
              </a:rPr>
              <a:t>3:16-17</a:t>
            </a:r>
            <a:r>
              <a:rPr lang="zh-TW" altLang="en-US" sz="3200" smtClean="0">
                <a:latin typeface="Arial" pitchFamily="34" charset="0"/>
                <a:ea typeface="DFKai-SB" pitchFamily="65" charset="-120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458200" cy="1752600"/>
          </a:xfrm>
        </p:spPr>
        <p:txBody>
          <a:bodyPr/>
          <a:lstStyle/>
          <a:p>
            <a:pPr marL="787400" lvl="1" indent="-514350" eaLnBrk="1" hangingPunct="1">
              <a:buFont typeface="Tw Cen MT" pitchFamily="34" charset="0"/>
              <a:buNone/>
            </a:pPr>
            <a:r>
              <a:rPr lang="zh-CN" altLang="en-US" sz="2800" smtClean="0">
                <a:ea typeface="SimSun" pitchFamily="2" charset="-122"/>
              </a:rPr>
              <a:t>徒：1：8   </a:t>
            </a:r>
          </a:p>
          <a:p>
            <a:pPr marL="787400" lvl="1" indent="-514350" eaLnBrk="1" hangingPunct="1">
              <a:buFont typeface="Tw Cen MT" pitchFamily="34" charset="0"/>
              <a:buNone/>
            </a:pPr>
            <a:r>
              <a:rPr lang="zh-CN" altLang="en-US" smtClean="0">
                <a:latin typeface="Arial" pitchFamily="34" charset="0"/>
                <a:ea typeface="SimSun" pitchFamily="2" charset="-122"/>
              </a:rPr>
              <a:t>      但聖靈降臨在你們身上、你們就必得著能力。並要在耶路撒冷、猶太全地、和撒瑪</a:t>
            </a:r>
            <a:r>
              <a:rPr lang="zh-CN" altLang="en-US" smtClean="0">
                <a:latin typeface="Arial" pitchFamily="34" charset="0"/>
                <a:ea typeface="SimSun" pitchFamily="2" charset="-122"/>
                <a:cs typeface="Arial" pitchFamily="34" charset="0"/>
              </a:rPr>
              <a:t> 利亞、直到地極、作我的見證。</a:t>
            </a:r>
            <a:r>
              <a:rPr lang="zh-CN" altLang="en-US" sz="280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endParaRPr lang="zh-CN" altLang="en-US" sz="2800" smtClean="0">
              <a:ea typeface="SimSun" pitchFamily="2" charset="-122"/>
              <a:cs typeface="Arial" pitchFamily="34" charset="0"/>
            </a:endParaRPr>
          </a:p>
          <a:p>
            <a:pPr marL="787400" lvl="1" indent="-514350" eaLnBrk="1" hangingPunct="1">
              <a:buFont typeface="Tw Cen MT" pitchFamily="34" charset="0"/>
              <a:buNone/>
            </a:pPr>
            <a:endParaRPr lang="zh-CN" altLang="en-US" sz="2800" smtClean="0">
              <a:ea typeface="SimSun" pitchFamily="2" charset="-122"/>
              <a:cs typeface="Arial" pitchFamily="34" charset="0"/>
            </a:endParaRPr>
          </a:p>
          <a:p>
            <a:pPr marL="787400" lvl="1" indent="-514350" eaLnBrk="1" hangingPunct="1">
              <a:buFont typeface="Tw Cen MT" pitchFamily="34" charset="0"/>
              <a:buNone/>
            </a:pPr>
            <a:endParaRPr lang="zh-TW" altLang="en-US" sz="2800" smtClean="0">
              <a:ea typeface="SimSun" pitchFamily="2" charset="-122"/>
              <a:cs typeface="Arial" pitchFamily="34" charset="0"/>
            </a:endParaRPr>
          </a:p>
        </p:txBody>
      </p:sp>
      <p:sp>
        <p:nvSpPr>
          <p:cNvPr id="14339" name="TextBox 12"/>
          <p:cNvSpPr txBox="1">
            <a:spLocks noChangeArrowheads="1"/>
          </p:cNvSpPr>
          <p:nvPr/>
        </p:nvSpPr>
        <p:spPr bwMode="auto">
          <a:xfrm>
            <a:off x="762000" y="685800"/>
            <a:ext cx="701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3600" b="1">
                <a:solidFill>
                  <a:srgbClr val="0070C0"/>
                </a:solidFill>
                <a:latin typeface="Microsoft JhengHei" pitchFamily="34" charset="-120"/>
                <a:ea typeface="SimSun" pitchFamily="2" charset="-122"/>
              </a:rPr>
              <a:t>使徒行傳</a:t>
            </a:r>
            <a:r>
              <a:rPr lang="zh-TW" altLang="en-US" sz="3600" b="1">
                <a:solidFill>
                  <a:srgbClr val="0070C0"/>
                </a:solidFill>
                <a:latin typeface="Microsoft JhengHei" pitchFamily="34" charset="-120"/>
                <a:ea typeface="Microsoft JhengHei" pitchFamily="34" charset="-120"/>
              </a:rPr>
              <a:t>的金句</a:t>
            </a:r>
            <a:endParaRPr lang="zh-TW" altLang="en-US" sz="3600" b="1">
              <a:latin typeface="Tw Cen MT" pitchFamily="34" charset="0"/>
              <a:ea typeface="Microsoft JhengHei" pitchFamily="34" charset="-12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81000" y="3733800"/>
            <a:ext cx="8839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>
                <a:latin typeface="Calibri" pitchFamily="34" charset="0"/>
                <a:ea typeface="SimSun" pitchFamily="2" charset="-122"/>
              </a:rPr>
              <a:t>徒：4:12</a:t>
            </a:r>
          </a:p>
          <a:p>
            <a:r>
              <a:rPr lang="zh-CN" altLang="en-US" sz="2800">
                <a:latin typeface="Calibri" pitchFamily="34" charset="0"/>
                <a:ea typeface="SimSun" pitchFamily="2" charset="-122"/>
              </a:rPr>
              <a:t>     </a:t>
            </a:r>
            <a:r>
              <a:rPr lang="zh-CN" altLang="en-US" sz="2400">
                <a:latin typeface="Calibri" pitchFamily="34" charset="0"/>
                <a:ea typeface="SimSun" pitchFamily="2" charset="-122"/>
              </a:rPr>
              <a:t>除他以外、別無拯救。因為在天下人間、沒有賜下別的名、</a:t>
            </a:r>
          </a:p>
          <a:p>
            <a:r>
              <a:rPr lang="zh-CN" altLang="en-US" sz="2400">
                <a:latin typeface="Calibri" pitchFamily="34" charset="0"/>
                <a:ea typeface="SimSun" pitchFamily="2" charset="-122"/>
              </a:rPr>
              <a:t>      我們可以靠著得救。</a:t>
            </a:r>
          </a:p>
          <a:p>
            <a:endParaRPr lang="zh-CN" altLang="en-U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400" smtClean="0">
                <a:solidFill>
                  <a:schemeClr val="accent1"/>
                </a:solidFill>
              </a:rPr>
              <a:t>主題</a:t>
            </a:r>
            <a:endParaRPr lang="zh-TW" altLang="en-US" sz="440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828801"/>
            <a:ext cx="8153400" cy="3276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sz="3200" dirty="0" smtClean="0">
                <a:latin typeface="Apple LiGothic Medium" pitchFamily="-1" charset="-120"/>
                <a:ea typeface="SimSun" pitchFamily="2" charset="-122"/>
              </a:rPr>
              <a:t>   </a:t>
            </a:r>
            <a:r>
              <a:rPr lang="zh-CN" altLang="en-US" dirty="0" smtClean="0">
                <a:latin typeface="Apple LiGothic Medium" pitchFamily="-1" charset="-120"/>
                <a:ea typeface="SimSun" pitchFamily="2" charset="-122"/>
              </a:rPr>
              <a:t>主耶穌揀選一位逼迫他和他的門徒的掃羅作他的器皿。掃羅能悔改得救歸主為主作見證是憑著信心，以及主耶穌的憐憫。</a:t>
            </a:r>
            <a:endParaRPr lang="en-US" altLang="zh-TW" dirty="0" smtClean="0">
              <a:latin typeface="Apple LiGothic Medium" pitchFamily="-1" charset="-120"/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sz="4400" b="1" smtClean="0">
                <a:solidFill>
                  <a:schemeClr val="accent1"/>
                </a:solidFill>
                <a:ea typeface="Microsoft JhengHei" pitchFamily="34" charset="-120"/>
              </a:rPr>
              <a:t>重要經句</a:t>
            </a:r>
            <a:endParaRPr lang="zh-CN" altLang="en-US" smtClean="0">
              <a:ea typeface="SimSun" pitchFamily="2" charset="-122"/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>
          <a:xfrm>
            <a:off x="381000" y="1828800"/>
            <a:ext cx="8153400" cy="68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smtClean="0">
                <a:solidFill>
                  <a:srgbClr val="FF0000"/>
                </a:solidFill>
                <a:ea typeface="SimSun" pitchFamily="2" charset="-122"/>
              </a:rPr>
              <a:t>徒 9：15</a:t>
            </a:r>
            <a:endParaRPr lang="ja-JP" altLang="en-US" smtClean="0">
              <a:solidFill>
                <a:srgbClr val="FF0000"/>
              </a:solidFill>
              <a:ea typeface="SimSun" pitchFamily="2" charset="-122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81000" y="2667000"/>
            <a:ext cx="83629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>
                <a:ea typeface="SimSun" pitchFamily="2" charset="-122"/>
              </a:rPr>
              <a:t>主對亞拿尼亞說：你只管去！他是我所揀選的器皿，</a:t>
            </a:r>
          </a:p>
          <a:p>
            <a:r>
              <a:rPr lang="zh-CN" altLang="en-US" sz="2800">
                <a:ea typeface="SimSun" pitchFamily="2" charset="-122"/>
              </a:rPr>
              <a:t>要在外邦人和君王，並以色列人面前宣揚我的名。</a:t>
            </a:r>
            <a:endParaRPr lang="en-US" altLang="zh-CN" sz="2800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sz="4400" b="1" dirty="0" smtClean="0">
                <a:solidFill>
                  <a:schemeClr val="accent1"/>
                </a:solidFill>
                <a:ea typeface="Microsoft JhengHei" pitchFamily="34" charset="-120"/>
              </a:rPr>
              <a:t>經文觀察</a:t>
            </a:r>
            <a:r>
              <a:rPr lang="zh-TW" altLang="en-US" sz="4400" b="1" dirty="0" smtClean="0">
                <a:solidFill>
                  <a:srgbClr val="0070C0"/>
                </a:solidFill>
                <a:ea typeface="Microsoft JhengHei" pitchFamily="34" charset="-120"/>
              </a:rPr>
              <a:t>，</a:t>
            </a:r>
            <a:r>
              <a:rPr lang="zh-CN" altLang="en-US" sz="4400" b="1" dirty="0" smtClean="0">
                <a:solidFill>
                  <a:schemeClr val="folHlink"/>
                </a:solidFill>
                <a:ea typeface="SimSun" pitchFamily="2" charset="-122"/>
              </a:rPr>
              <a:t>徒 9：1-31</a:t>
            </a:r>
            <a:endParaRPr lang="en-US" altLang="zh-TW" sz="4400" b="1" dirty="0" smtClean="0">
              <a:solidFill>
                <a:schemeClr val="folHlink"/>
              </a:solidFill>
              <a:ea typeface="Microsoft JhengHei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803400"/>
            <a:ext cx="8534400" cy="4902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2800" smtClean="0">
                <a:latin typeface="Apple LiGothic Medium" pitchFamily="-1" charset="-120"/>
                <a:ea typeface="Apple LiGothic Medium" pitchFamily="-1" charset="-120"/>
              </a:rPr>
              <a:t>這次所查考的經文可分為</a:t>
            </a:r>
            <a:r>
              <a:rPr lang="zh-CN" altLang="en-US" sz="2800" smtClean="0">
                <a:latin typeface="Apple LiGothic Medium" pitchFamily="-1" charset="-120"/>
                <a:ea typeface="SimSun" pitchFamily="2" charset="-122"/>
              </a:rPr>
              <a:t>四</a:t>
            </a:r>
            <a:r>
              <a:rPr lang="zh-TW" altLang="en-US" sz="2800" smtClean="0">
                <a:latin typeface="Apple LiGothic Medium" pitchFamily="-1" charset="-120"/>
                <a:ea typeface="Apple LiGothic Medium" pitchFamily="-1" charset="-120"/>
              </a:rPr>
              <a:t>段</a:t>
            </a:r>
            <a:r>
              <a:rPr lang="zh-TW" altLang="en-US" sz="2800" smtClean="0">
                <a:latin typeface="Apple LiGothic Medium" pitchFamily="-1" charset="-120"/>
                <a:ea typeface="Apple LiGothic Medium" pitchFamily="-1" charset="-120"/>
                <a:sym typeface="Wingdings" pitchFamily="2" charset="2"/>
              </a:rPr>
              <a:t>：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800" smtClean="0">
                <a:latin typeface="Calibri" pitchFamily="34" charset="0"/>
                <a:ea typeface="SimSun" pitchFamily="2" charset="-122"/>
              </a:rPr>
              <a:t>    </a:t>
            </a:r>
            <a:r>
              <a:rPr lang="en-US" sz="2800" smtClean="0">
                <a:latin typeface="Calibri" pitchFamily="34" charset="0"/>
                <a:ea typeface="SimSun" pitchFamily="2" charset="-122"/>
              </a:rPr>
              <a:t>1</a:t>
            </a:r>
            <a:r>
              <a:rPr lang="en-US" altLang="zh-CN" sz="2800" smtClean="0">
                <a:latin typeface="Calibri" pitchFamily="34" charset="0"/>
                <a:ea typeface="SimSun" pitchFamily="2" charset="-122"/>
              </a:rPr>
              <a:t>）</a:t>
            </a:r>
            <a:r>
              <a:rPr lang="zh-CN" altLang="en-US" sz="2800" smtClean="0">
                <a:latin typeface="Calibri" pitchFamily="34" charset="0"/>
                <a:ea typeface="SimSun" pitchFamily="2" charset="-122"/>
              </a:rPr>
              <a:t>掃羅遇見主               9：1-9</a:t>
            </a:r>
            <a:br>
              <a:rPr lang="zh-CN" altLang="en-US" sz="2800" smtClean="0">
                <a:latin typeface="Calibri" pitchFamily="34" charset="0"/>
                <a:ea typeface="SimSun" pitchFamily="2" charset="-122"/>
              </a:rPr>
            </a:br>
            <a:r>
              <a:rPr lang="zh-CN" altLang="en-US" sz="2800" smtClean="0">
                <a:latin typeface="Calibri" pitchFamily="34" charset="0"/>
                <a:ea typeface="SimSun" pitchFamily="2" charset="-122"/>
              </a:rPr>
              <a:t>2）亞拿尼亞見異象      9：10-19</a:t>
            </a:r>
            <a:br>
              <a:rPr lang="zh-CN" altLang="en-US" sz="2800" smtClean="0">
                <a:latin typeface="Calibri" pitchFamily="34" charset="0"/>
                <a:ea typeface="SimSun" pitchFamily="2" charset="-122"/>
              </a:rPr>
            </a:br>
            <a:r>
              <a:rPr lang="zh-CN" altLang="en-US" sz="2800" smtClean="0">
                <a:latin typeface="Calibri" pitchFamily="34" charset="0"/>
                <a:ea typeface="SimSun" pitchFamily="2" charset="-122"/>
              </a:rPr>
              <a:t>3）掃羅生命的改變      9：20-25</a:t>
            </a:r>
            <a:br>
              <a:rPr lang="zh-CN" altLang="en-US" sz="2800" smtClean="0">
                <a:latin typeface="Calibri" pitchFamily="34" charset="0"/>
                <a:ea typeface="SimSun" pitchFamily="2" charset="-122"/>
              </a:rPr>
            </a:br>
            <a:r>
              <a:rPr lang="zh-CN" altLang="en-US" sz="2800" smtClean="0">
                <a:latin typeface="Calibri" pitchFamily="34" charset="0"/>
                <a:ea typeface="SimSun" pitchFamily="2" charset="-122"/>
              </a:rPr>
              <a:t>4）門徒接納掃羅          9：26-31</a:t>
            </a:r>
            <a:br>
              <a:rPr lang="zh-CN" altLang="en-US" sz="2800" smtClean="0">
                <a:latin typeface="Calibri" pitchFamily="34" charset="0"/>
                <a:ea typeface="SimSun" pitchFamily="2" charset="-122"/>
              </a:rPr>
            </a:br>
            <a:endParaRPr lang="zh-CN" altLang="en-US" sz="2800" smtClean="0">
              <a:latin typeface="Calibri" pitchFamily="34" charset="0"/>
              <a:ea typeface="SimSun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b="1" u="sng" smtClean="0">
                <a:solidFill>
                  <a:srgbClr val="0070C0"/>
                </a:solidFill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Who</a:t>
            </a:r>
            <a:r>
              <a:rPr lang="en-US" altLang="zh-TW" sz="2800" b="1" smtClean="0">
                <a:solidFill>
                  <a:srgbClr val="0070C0"/>
                </a:solidFill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: </a:t>
            </a:r>
            <a:r>
              <a:rPr lang="zh-CN" altLang="en-US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這</a:t>
            </a:r>
            <a:r>
              <a:rPr lang="zh-CN" altLang="en-US" sz="2800" smtClean="0">
                <a:latin typeface="Microsoft JhengHei" pitchFamily="34" charset="-120"/>
                <a:ea typeface="SimSun" pitchFamily="2" charset="-122"/>
                <a:sym typeface="Wingdings" pitchFamily="2" charset="2"/>
              </a:rPr>
              <a:t>四</a:t>
            </a:r>
            <a:r>
              <a:rPr lang="zh-TW" altLang="en-US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段經文出現</a:t>
            </a:r>
            <a:r>
              <a:rPr lang="zh-CN" altLang="en-US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哪些人物</a:t>
            </a:r>
            <a:r>
              <a:rPr lang="en-US" altLang="zh-CN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?</a:t>
            </a:r>
          </a:p>
          <a:p>
            <a:pPr eaLnBrk="1" hangingPunct="1">
              <a:buSzPct val="90000"/>
              <a:buFont typeface="Wingdings" pitchFamily="2" charset="2"/>
              <a:buNone/>
            </a:pPr>
            <a:endParaRPr lang="en-US" altLang="zh-TW" sz="2800" smtClean="0">
              <a:latin typeface="Microsoft JhengHei" pitchFamily="34" charset="-120"/>
              <a:ea typeface="Microsoft JhengHei" pitchFamily="34" charset="-120"/>
              <a:sym typeface="Wingdings" pitchFamily="2" charset="2"/>
            </a:endParaRPr>
          </a:p>
          <a:p>
            <a:pPr eaLnBrk="1" hangingPunct="1">
              <a:buSzPct val="90000"/>
              <a:buFont typeface="Tw Cen MT" pitchFamily="34" charset="0"/>
              <a:buAutoNum type="arabicPeriod"/>
            </a:pPr>
            <a:endParaRPr lang="en-US" altLang="zh-TW" sz="2800" smtClean="0">
              <a:latin typeface="Microsoft JhengHei" pitchFamily="34" charset="-120"/>
              <a:ea typeface="Microsoft JhengHei" pitchFamily="34" charset="-12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5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15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4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34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0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charRg st="50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7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charRg st="67" end="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86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charRg st="86" end="1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6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charRg st="106" end="1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32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charRg st="132" end="1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153400" cy="1341438"/>
          </a:xfrm>
        </p:spPr>
        <p:txBody>
          <a:bodyPr/>
          <a:lstStyle/>
          <a:p>
            <a:pPr eaLnBrk="1" hangingPunct="1"/>
            <a:r>
              <a:rPr lang="zh-TW" altLang="en-US" sz="4400" b="1" smtClean="0">
                <a:solidFill>
                  <a:schemeClr val="accent1"/>
                </a:solidFill>
                <a:ea typeface="Microsoft JhengHei" pitchFamily="34" charset="-120"/>
              </a:rPr>
              <a:t>討論題</a:t>
            </a:r>
            <a:endParaRPr lang="zh-CN" altLang="en-US" sz="4400" smtClean="0">
              <a:ea typeface="SimSun" pitchFamily="2" charset="-122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612775" y="1803400"/>
            <a:ext cx="7845425" cy="55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3200" smtClean="0">
                <a:latin typeface="Calibri" pitchFamily="34" charset="0"/>
                <a:ea typeface="SimSun" pitchFamily="2" charset="-122"/>
              </a:rPr>
              <a:t>                            掃羅遇見主</a:t>
            </a:r>
            <a:endParaRPr lang="en-US" sz="3200" smtClean="0">
              <a:latin typeface="Calibri" pitchFamily="34" charset="0"/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81000" y="2438400"/>
            <a:ext cx="8077200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Times New Roman" pitchFamily="18" charset="0"/>
                <a:ea typeface="SimSun" pitchFamily="2" charset="-122"/>
              </a:rPr>
              <a:t>1。 </a:t>
            </a:r>
            <a:r>
              <a:rPr lang="zh-CN" altLang="en-US" sz="2400">
                <a:latin typeface="Calibri" pitchFamily="34" charset="0"/>
                <a:ea typeface="SimSun" pitchFamily="2" charset="-122"/>
              </a:rPr>
              <a:t>掃羅是誰？為什麼他要逼迫教會？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Calibri" pitchFamily="34" charset="0"/>
                <a:ea typeface="SimSun" pitchFamily="2" charset="-122"/>
              </a:rPr>
              <a:t>2。</a:t>
            </a:r>
            <a:r>
              <a:rPr lang="zh-CN" altLang="en-US" sz="2400">
                <a:latin typeface="Calibri" pitchFamily="34" charset="0"/>
                <a:ea typeface="SimSun" pitchFamily="2" charset="-122"/>
              </a:rPr>
              <a:t>他去大馬色的目的是什麼？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Calibri" pitchFamily="34" charset="0"/>
                <a:ea typeface="SimSun" pitchFamily="2" charset="-122"/>
              </a:rPr>
              <a:t>3。主耶穌如何向他顯現？說了什麼話？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Calibri" pitchFamily="34" charset="0"/>
                <a:ea typeface="SimSun" pitchFamily="2" charset="-122"/>
              </a:rPr>
              <a:t>4。他開口對主耶穌說了什麼話？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Calibri" pitchFamily="34" charset="0"/>
                <a:ea typeface="SimSun" pitchFamily="2" charset="-122"/>
              </a:rPr>
              <a:t>5。他接受了主耶穌的指示嗎？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Calibri" pitchFamily="34" charset="0"/>
                <a:ea typeface="SimSun" pitchFamily="2" charset="-122"/>
              </a:rPr>
              <a:t>6。他的身上起了什麼變化？</a:t>
            </a:r>
          </a:p>
          <a:p>
            <a:pPr eaLnBrk="1" hangingPunct="1">
              <a:spcBef>
                <a:spcPct val="50000"/>
              </a:spcBef>
            </a:pPr>
            <a:endParaRPr lang="zh-CN" altLang="en-US" sz="2400">
              <a:latin typeface="Calibri" pitchFamily="34" charset="0"/>
              <a:ea typeface="SimSun" pitchFamily="2" charset="-122"/>
            </a:endParaRPr>
          </a:p>
          <a:p>
            <a:pPr eaLnBrk="1" hangingPunct="1">
              <a:spcBef>
                <a:spcPct val="50000"/>
              </a:spcBef>
            </a:pPr>
            <a:endParaRPr lang="en-US" altLang="zh-CN" sz="2400">
              <a:latin typeface="Calibri" pitchFamily="34" charset="0"/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152400" y="2057400"/>
            <a:ext cx="86868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000000"/>
                </a:solidFill>
                <a:latin typeface="MingLiU" pitchFamily="49" charset="-120"/>
                <a:ea typeface="MingLiU" pitchFamily="49" charset="-120"/>
              </a:rPr>
              <a:t>１</a:t>
            </a:r>
            <a:r>
              <a:rPr lang="en-US" altLang="zh-CN" sz="2400">
                <a:solidFill>
                  <a:srgbClr val="000000"/>
                </a:solidFill>
                <a:latin typeface="MingLiU" pitchFamily="49" charset="-120"/>
                <a:ea typeface="SimSun" pitchFamily="2" charset="-122"/>
              </a:rPr>
              <a:t>。</a:t>
            </a:r>
            <a:r>
              <a:rPr lang="en-US" sz="2400">
                <a:solidFill>
                  <a:srgbClr val="000000"/>
                </a:solidFill>
                <a:latin typeface="MingLiU" pitchFamily="49" charset="-120"/>
                <a:ea typeface="MingLiU" pitchFamily="49" charset="-120"/>
              </a:rPr>
              <a:t>第一個階段包括在這句話裏：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ea typeface="DFKai-SB" pitchFamily="65" charset="-120"/>
              </a:rPr>
              <a:t>「過了好些日子。」</a:t>
            </a:r>
          </a:p>
          <a:p>
            <a:pPr eaLnBrk="1" hangingPunct="1"/>
            <a:r>
              <a:rPr lang="en-US" altLang="zh-CN" sz="240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        </a:t>
            </a:r>
            <a:r>
              <a:rPr lang="en-US" sz="2400">
                <a:solidFill>
                  <a:srgbClr val="000000"/>
                </a:solidFill>
                <a:latin typeface="MingLiU" pitchFamily="49" charset="-120"/>
                <a:ea typeface="MingLiU" pitchFamily="49" charset="-120"/>
              </a:rPr>
              <a:t>那是指掃羅到亞拉伯的期間。</a:t>
            </a:r>
            <a:r>
              <a:rPr lang="en-US" sz="240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sz="240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</a:br>
            <a:endParaRPr lang="en-US" sz="240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  <a:p>
            <a:pPr eaLnBrk="1" hangingPunct="1"/>
            <a:r>
              <a:rPr lang="en-US" sz="2400">
                <a:solidFill>
                  <a:srgbClr val="000000"/>
                </a:solidFill>
                <a:latin typeface="MingLiU" pitchFamily="49" charset="-120"/>
                <a:ea typeface="MingLiU" pitchFamily="49" charset="-120"/>
              </a:rPr>
              <a:t>２</a:t>
            </a:r>
            <a:r>
              <a:rPr lang="en-US" altLang="zh-CN" sz="2400">
                <a:solidFill>
                  <a:srgbClr val="000000"/>
                </a:solidFill>
                <a:latin typeface="MingLiU" pitchFamily="49" charset="-120"/>
                <a:ea typeface="SimSun" pitchFamily="2" charset="-122"/>
              </a:rPr>
              <a:t>。</a:t>
            </a:r>
            <a:r>
              <a:rPr lang="en-US" sz="2400">
                <a:solidFill>
                  <a:srgbClr val="000000"/>
                </a:solidFill>
                <a:latin typeface="MingLiU" pitchFamily="49" charset="-120"/>
                <a:ea typeface="MingLiU" pitchFamily="49" charset="-120"/>
              </a:rPr>
              <a:t>第二階段是他回到大馬色。</a:t>
            </a:r>
            <a:r>
              <a:rPr lang="en-US" sz="240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sz="240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</a:br>
            <a:endParaRPr lang="en-US" sz="240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  <a:p>
            <a:pPr eaLnBrk="1" hangingPunct="1"/>
            <a:r>
              <a:rPr lang="en-US" sz="2400">
                <a:solidFill>
                  <a:srgbClr val="000000"/>
                </a:solidFill>
                <a:latin typeface="MingLiU" pitchFamily="49" charset="-120"/>
                <a:ea typeface="MingLiU" pitchFamily="49" charset="-120"/>
              </a:rPr>
              <a:t>３</a:t>
            </a:r>
            <a:r>
              <a:rPr lang="en-US" altLang="zh-CN" sz="2400">
                <a:solidFill>
                  <a:srgbClr val="000000"/>
                </a:solidFill>
                <a:latin typeface="MingLiU" pitchFamily="49" charset="-120"/>
                <a:ea typeface="SimSun" pitchFamily="2" charset="-122"/>
              </a:rPr>
              <a:t>。</a:t>
            </a:r>
            <a:r>
              <a:rPr lang="en-US" sz="2400">
                <a:solidFill>
                  <a:srgbClr val="000000"/>
                </a:solidFill>
                <a:latin typeface="MingLiU" pitchFamily="49" charset="-120"/>
                <a:ea typeface="MingLiU" pitchFamily="49" charset="-120"/>
              </a:rPr>
              <a:t>第三階段是他重返耶路撒冷。</a:t>
            </a:r>
            <a:r>
              <a:rPr lang="en-US" sz="240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sz="240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</a:br>
            <a:endParaRPr lang="en-US" sz="240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  <a:p>
            <a:pPr eaLnBrk="1" hangingPunct="1"/>
            <a:r>
              <a:rPr lang="en-US" sz="2400">
                <a:solidFill>
                  <a:srgbClr val="000000"/>
                </a:solidFill>
                <a:latin typeface="MingLiU" pitchFamily="49" charset="-120"/>
                <a:ea typeface="MingLiU" pitchFamily="49" charset="-120"/>
              </a:rPr>
              <a:t>４</a:t>
            </a:r>
            <a:r>
              <a:rPr lang="en-US" altLang="zh-CN" sz="2400">
                <a:solidFill>
                  <a:srgbClr val="000000"/>
                </a:solidFill>
                <a:latin typeface="MingLiU" pitchFamily="49" charset="-120"/>
                <a:ea typeface="SimSun" pitchFamily="2" charset="-122"/>
              </a:rPr>
              <a:t>。</a:t>
            </a:r>
            <a:r>
              <a:rPr lang="en-US" sz="2400">
                <a:solidFill>
                  <a:srgbClr val="000000"/>
                </a:solidFill>
                <a:latin typeface="MingLiU" pitchFamily="49" charset="-120"/>
                <a:ea typeface="MingLiU" pitchFamily="49" charset="-120"/>
              </a:rPr>
              <a:t>第四階段是他回到大數。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152400" y="53340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000000"/>
                </a:solidFill>
                <a:latin typeface="MingLiU" pitchFamily="49" charset="-120"/>
                <a:ea typeface="MingLiU" pitchFamily="49" charset="-120"/>
              </a:rPr>
              <a:t>加拉太書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ea typeface="MingLiU" pitchFamily="49" charset="-120"/>
              </a:rPr>
              <a:t>1:1</a:t>
            </a:r>
            <a:r>
              <a:rPr lang="en-US" altLang="zh-CN" sz="240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5-18</a:t>
            </a:r>
            <a:r>
              <a:rPr lang="en-US" sz="2400">
                <a:solidFill>
                  <a:srgbClr val="000000"/>
                </a:solidFill>
                <a:latin typeface="MingLiU" pitchFamily="49" charset="-120"/>
                <a:ea typeface="MingLiU" pitchFamily="49" charset="-120"/>
              </a:rPr>
              <a:t>，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ea typeface="DFKai-SB" pitchFamily="65" charset="-120"/>
              </a:rPr>
              <a:t>「</a:t>
            </a:r>
            <a:r>
              <a:rPr lang="en-US" altLang="zh-CN" sz="240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。。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ea typeface="DFKai-SB" pitchFamily="65" charset="-120"/>
              </a:rPr>
              <a:t>也沒有上耶路撒冷去，見那些比我先</a:t>
            </a:r>
          </a:p>
          <a:p>
            <a:pPr eaLnBrk="1" hangingPunct="1"/>
            <a:r>
              <a:rPr lang="en-US" sz="2400">
                <a:solidFill>
                  <a:srgbClr val="000000"/>
                </a:solidFill>
                <a:latin typeface="Times New Roman" pitchFamily="18" charset="0"/>
                <a:ea typeface="DFKai-SB" pitchFamily="65" charset="-120"/>
              </a:rPr>
              <a:t>作使</a:t>
            </a:r>
            <a:r>
              <a:rPr lang="zh-CN" altLang="en-US" sz="200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徒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ea typeface="DFKai-SB" pitchFamily="65" charset="-120"/>
              </a:rPr>
              <a:t>的，惟獨往亞拉伯去，後又回到大馬色。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2000" b="1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過了三年。。。</a:t>
            </a:r>
            <a:endParaRPr lang="en-US" altLang="zh-CN" sz="2000" b="1">
              <a:solidFill>
                <a:srgbClr val="000000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2667000" y="563563"/>
            <a:ext cx="3435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200">
                <a:latin typeface="Calibri" pitchFamily="34" charset="0"/>
                <a:ea typeface="SimSun" pitchFamily="2" charset="-122"/>
              </a:rPr>
              <a:t>掃羅悔改後的行蹤</a:t>
            </a:r>
            <a:endParaRPr lang="en-US" altLang="zh-CN" sz="3200">
              <a:latin typeface="Calibri" pitchFamily="34" charset="0"/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153400" cy="1341438"/>
          </a:xfrm>
        </p:spPr>
        <p:txBody>
          <a:bodyPr/>
          <a:lstStyle/>
          <a:p>
            <a:pPr eaLnBrk="1" hangingPunct="1"/>
            <a:r>
              <a:rPr lang="zh-TW" altLang="en-US" sz="4400" b="1" smtClean="0">
                <a:solidFill>
                  <a:schemeClr val="accent1"/>
                </a:solidFill>
                <a:ea typeface="Microsoft JhengHei" pitchFamily="34" charset="-120"/>
              </a:rPr>
              <a:t>討論題</a:t>
            </a:r>
            <a:endParaRPr lang="zh-CN" altLang="en-US" sz="4400" smtClean="0">
              <a:ea typeface="SimSun" pitchFamily="2" charset="-122"/>
            </a:endParaRPr>
          </a:p>
        </p:txBody>
      </p:sp>
      <p:sp>
        <p:nvSpPr>
          <p:cNvPr id="52227" name="Rectangle 3"/>
          <p:cNvSpPr>
            <a:spLocks noGrp="1"/>
          </p:cNvSpPr>
          <p:nvPr>
            <p:ph type="body" idx="4294967295"/>
          </p:nvPr>
        </p:nvSpPr>
        <p:spPr>
          <a:xfrm>
            <a:off x="612775" y="1803400"/>
            <a:ext cx="7845425" cy="558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smtClean="0">
                <a:latin typeface="Calibri" pitchFamily="34" charset="0"/>
                <a:ea typeface="SimSun" pitchFamily="2" charset="-122"/>
              </a:rPr>
              <a:t>                             亞拿尼亞見異象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smtClean="0">
                <a:latin typeface="Calibri" pitchFamily="34" charset="0"/>
                <a:ea typeface="SimSun" pitchFamily="2" charset="-122"/>
              </a:rPr>
              <a:t>                           </a:t>
            </a:r>
            <a:endParaRPr lang="en-US" altLang="zh-TW" sz="2800" smtClean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762000" y="2514600"/>
            <a:ext cx="70104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Times New Roman" pitchFamily="18" charset="0"/>
                <a:ea typeface="SimSun" pitchFamily="2" charset="-122"/>
              </a:rPr>
              <a:t>1。</a:t>
            </a:r>
            <a:r>
              <a:rPr lang="zh-CN" altLang="en-US" sz="2400">
                <a:latin typeface="Calibri" pitchFamily="34" charset="0"/>
                <a:ea typeface="SimSun" pitchFamily="2" charset="-122"/>
              </a:rPr>
              <a:t>亞拿尼亞是誰？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Calibri" pitchFamily="34" charset="0"/>
                <a:ea typeface="SimSun" pitchFamily="2" charset="-122"/>
              </a:rPr>
              <a:t>2。</a:t>
            </a:r>
            <a:r>
              <a:rPr lang="zh-CN" altLang="en-US" sz="2400">
                <a:latin typeface="Calibri" pitchFamily="34" charset="0"/>
                <a:ea typeface="SimSun" pitchFamily="2" charset="-122"/>
              </a:rPr>
              <a:t>主耶穌吩咐他做什麼？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Calibri" pitchFamily="34" charset="0"/>
                <a:ea typeface="SimSun" pitchFamily="2" charset="-122"/>
              </a:rPr>
              <a:t>3。他對掃羅的作爲有什麼顧慮？疑問 ？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Calibri" pitchFamily="34" charset="0"/>
                <a:ea typeface="SimSun" pitchFamily="2" charset="-122"/>
              </a:rPr>
              <a:t>4。主耶穌為什麼揀選掃羅？掃羅將受苦難嗎？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Calibri" pitchFamily="34" charset="0"/>
                <a:ea typeface="SimSun" pitchFamily="2" charset="-122"/>
              </a:rPr>
              <a:t>5。亞拿尼亞順服主的旨意嗎？他對主的信心大嗎？</a:t>
            </a:r>
            <a:endParaRPr lang="en-US" altLang="zh-CN" sz="2400">
              <a:latin typeface="Calibri" pitchFamily="34" charset="0"/>
              <a:ea typeface="SimSun" pitchFamily="2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Calibri" pitchFamily="34" charset="0"/>
                <a:ea typeface="SimSun" pitchFamily="2" charset="-122"/>
              </a:rPr>
              <a:t>6。</a:t>
            </a:r>
            <a:r>
              <a:rPr lang="zh-CN" altLang="en-US" sz="2400">
                <a:latin typeface="Calibri" pitchFamily="34" charset="0"/>
                <a:ea typeface="SimSun" pitchFamily="2" charset="-122"/>
              </a:rPr>
              <a:t>亞拿尼亞稱掃羅爲兄弟，這稱呼有意義嗎？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Calibri" pitchFamily="34" charset="0"/>
                <a:ea typeface="SimSun" pitchFamily="2" charset="-122"/>
              </a:rPr>
              <a:t>7。亞拿尼亞為掃羅做了什麼？</a:t>
            </a:r>
            <a:endParaRPr lang="en-US" altLang="zh-CN" sz="2400">
              <a:latin typeface="Calibri" pitchFamily="34" charset="0"/>
              <a:ea typeface="SimSun" pitchFamily="2" charset="-12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1238</Words>
  <Application>Microsoft Office PowerPoint</Application>
  <PresentationFormat>On-screen Show (4:3)</PresentationFormat>
  <Paragraphs>118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Widescreen Presentation</vt:lpstr>
      <vt:lpstr>使徒行傳第9章</vt:lpstr>
      <vt:lpstr>查經者的信念</vt:lpstr>
      <vt:lpstr>PowerPoint Presentation</vt:lpstr>
      <vt:lpstr>主題</vt:lpstr>
      <vt:lpstr>重要經句</vt:lpstr>
      <vt:lpstr>經文觀察，徒 9：1-31</vt:lpstr>
      <vt:lpstr>討論題</vt:lpstr>
      <vt:lpstr>PowerPoint Presentation</vt:lpstr>
      <vt:lpstr>討論題</vt:lpstr>
      <vt:lpstr>討論題</vt:lpstr>
      <vt:lpstr>PowerPoint Presentation</vt:lpstr>
      <vt:lpstr>討論題</vt:lpstr>
      <vt:lpstr>PowerPoint Presentation</vt:lpstr>
      <vt:lpstr>PowerPoint Presentation</vt:lpstr>
      <vt:lpstr>應用題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路加福音 #18：門徒之道（三）  THE WAY OF DISCIPLESHIP, 3  經文：路 6:39-49</dc:title>
  <dc:creator/>
  <cp:lastModifiedBy/>
  <cp:revision>12</cp:revision>
  <dcterms:created xsi:type="dcterms:W3CDTF">2013-11-25T00:27:00Z</dcterms:created>
  <dcterms:modified xsi:type="dcterms:W3CDTF">2014-10-19T22:24:42Z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